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45" r:id="rId3"/>
    <p:sldId id="346" r:id="rId4"/>
    <p:sldId id="369" r:id="rId5"/>
    <p:sldId id="347" r:id="rId6"/>
    <p:sldId id="370" r:id="rId7"/>
    <p:sldId id="348" r:id="rId8"/>
    <p:sldId id="371" r:id="rId9"/>
    <p:sldId id="349" r:id="rId10"/>
    <p:sldId id="372" r:id="rId11"/>
    <p:sldId id="373" r:id="rId12"/>
    <p:sldId id="350" r:id="rId13"/>
    <p:sldId id="259" r:id="rId14"/>
    <p:sldId id="260" r:id="rId15"/>
    <p:sldId id="317" r:id="rId16"/>
    <p:sldId id="318" r:id="rId17"/>
    <p:sldId id="319" r:id="rId18"/>
    <p:sldId id="327" r:id="rId19"/>
    <p:sldId id="304" r:id="rId20"/>
    <p:sldId id="306" r:id="rId21"/>
    <p:sldId id="307" r:id="rId22"/>
    <p:sldId id="357" r:id="rId23"/>
    <p:sldId id="359" r:id="rId24"/>
    <p:sldId id="360" r:id="rId25"/>
    <p:sldId id="361" r:id="rId26"/>
    <p:sldId id="358" r:id="rId27"/>
    <p:sldId id="364" r:id="rId28"/>
    <p:sldId id="365" r:id="rId29"/>
    <p:sldId id="366" r:id="rId30"/>
    <p:sldId id="374" r:id="rId31"/>
    <p:sldId id="301" r:id="rId32"/>
    <p:sldId id="302" r:id="rId33"/>
    <p:sldId id="303" r:id="rId34"/>
    <p:sldId id="351" r:id="rId35"/>
    <p:sldId id="352" r:id="rId36"/>
    <p:sldId id="353" r:id="rId37"/>
    <p:sldId id="354" r:id="rId38"/>
    <p:sldId id="355" r:id="rId39"/>
    <p:sldId id="356" r:id="rId40"/>
    <p:sldId id="375" r:id="rId41"/>
    <p:sldId id="376" r:id="rId42"/>
    <p:sldId id="377"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47"/>
    <p:restoredTop sz="96281"/>
  </p:normalViewPr>
  <p:slideViewPr>
    <p:cSldViewPr snapToGrid="0" snapToObjects="1">
      <p:cViewPr varScale="1">
        <p:scale>
          <a:sx n="87" d="100"/>
          <a:sy n="87" d="100"/>
        </p:scale>
        <p:origin x="854" y="7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15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91A3A8-2418-454F-85D8-1C025AE55BE7}"/>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D0915D36-2537-1B42-8726-085C82CBE7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CC6E00E0-252E-B94E-B392-28027917FCD8}"/>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5" name="바닥글 개체 틀 4">
            <a:extLst>
              <a:ext uri="{FF2B5EF4-FFF2-40B4-BE49-F238E27FC236}">
                <a16:creationId xmlns:a16="http://schemas.microsoft.com/office/drawing/2014/main" id="{69A6F27E-BD95-A645-8FF4-253B94284B7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DDDC8332-2EEB-F846-938B-BE5B66974747}"/>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157447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52814C-E134-0346-B481-3EEAC2475E44}"/>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1473E638-754B-B041-ACC0-A80FE1B974AC}"/>
              </a:ext>
            </a:extLst>
          </p:cNvPr>
          <p:cNvSpPr>
            <a:spLocks noGrp="1"/>
          </p:cNvSpPr>
          <p:nvPr>
            <p:ph type="body" orient="vert" idx="1"/>
          </p:nvPr>
        </p:nvSpPr>
        <p:spPr/>
        <p:txBody>
          <a:bodyPr vert="eaVert"/>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D6916384-0F9E-9940-ADC1-7E55DE68F776}"/>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5" name="바닥글 개체 틀 4">
            <a:extLst>
              <a:ext uri="{FF2B5EF4-FFF2-40B4-BE49-F238E27FC236}">
                <a16:creationId xmlns:a16="http://schemas.microsoft.com/office/drawing/2014/main" id="{E0B97317-C44D-F34E-B5D3-559F764810B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C3194DB-6915-C04D-B94F-4DD4271F22C4}"/>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257324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8C2413A-D2FB-194F-AAA8-1F916BEE558A}"/>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D24DDF8A-6E26-594D-8499-6D5F407BB185}"/>
              </a:ext>
            </a:extLst>
          </p:cNvPr>
          <p:cNvSpPr>
            <a:spLocks noGrp="1"/>
          </p:cNvSpPr>
          <p:nvPr>
            <p:ph type="body" orient="vert" idx="1"/>
          </p:nvPr>
        </p:nvSpPr>
        <p:spPr>
          <a:xfrm>
            <a:off x="838200" y="365125"/>
            <a:ext cx="7734300" cy="5811838"/>
          </a:xfrm>
        </p:spPr>
        <p:txBody>
          <a:bodyPr vert="eaVert"/>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84081970-2041-CC47-B052-53FF2EBF31F3}"/>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5" name="바닥글 개체 틀 4">
            <a:extLst>
              <a:ext uri="{FF2B5EF4-FFF2-40B4-BE49-F238E27FC236}">
                <a16:creationId xmlns:a16="http://schemas.microsoft.com/office/drawing/2014/main" id="{FB2CE4FE-39D0-ED40-85D3-61A0DC8E383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F3B503B6-33E9-A94D-9C66-FA8E9B264C4E}"/>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2351125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7541D6-C17F-744D-9508-F95BD28FB799}"/>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7727D9EE-523E-0F49-AA23-A2EA93F6C39F}"/>
              </a:ext>
            </a:extLst>
          </p:cNvPr>
          <p:cNvSpPr>
            <a:spLocks noGrp="1"/>
          </p:cNvSpPr>
          <p:nvPr>
            <p:ph idx="1"/>
          </p:nvPr>
        </p:nvSpPr>
        <p:spPr/>
        <p:txBody>
          <a:body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DEF2A8C7-F916-9E4C-A1BC-F6EA24C29441}"/>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5" name="바닥글 개체 틀 4">
            <a:extLst>
              <a:ext uri="{FF2B5EF4-FFF2-40B4-BE49-F238E27FC236}">
                <a16:creationId xmlns:a16="http://schemas.microsoft.com/office/drawing/2014/main" id="{C28196CD-0AA9-7E43-8E2D-38A3F6DEA873}"/>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C9AC9AC4-1C91-6341-AEC9-E38CC2E083C5}"/>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271132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0556A0-5F9E-CF48-9A11-8A1D588DA1D8}"/>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CD196D95-4D96-DE42-9CBE-918B139661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9957AE58-105A-974E-A082-096CC2D14005}"/>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5" name="바닥글 개체 틀 4">
            <a:extLst>
              <a:ext uri="{FF2B5EF4-FFF2-40B4-BE49-F238E27FC236}">
                <a16:creationId xmlns:a16="http://schemas.microsoft.com/office/drawing/2014/main" id="{03459F56-48D7-1941-8C35-4B488B23BC77}"/>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FA13D4B3-27AF-0748-ADAF-01FFBFF32346}"/>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32411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7875D4-37AC-3749-AD34-98F97B5CABAA}"/>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29841DD4-548B-284F-8DE3-A1806689AA72}"/>
              </a:ext>
            </a:extLst>
          </p:cNvPr>
          <p:cNvSpPr>
            <a:spLocks noGrp="1"/>
          </p:cNvSpPr>
          <p:nvPr>
            <p:ph sz="half" idx="1"/>
          </p:nvPr>
        </p:nvSpPr>
        <p:spPr>
          <a:xfrm>
            <a:off x="838200" y="1825625"/>
            <a:ext cx="5181600" cy="4351338"/>
          </a:xfrm>
        </p:spPr>
        <p:txBody>
          <a:bodyPr/>
          <a:lstStyle/>
          <a:p>
            <a:r>
              <a:rPr kumimoji="1" lang="ko-KR" altLang="en-US"/>
              <a:t>마스터 텍스트 스타일 편집
둘째 수준
셋째 수준
넷째 수준
다섯째 수준</a:t>
            </a:r>
          </a:p>
        </p:txBody>
      </p:sp>
      <p:sp>
        <p:nvSpPr>
          <p:cNvPr id="4" name="내용 개체 틀 3">
            <a:extLst>
              <a:ext uri="{FF2B5EF4-FFF2-40B4-BE49-F238E27FC236}">
                <a16:creationId xmlns:a16="http://schemas.microsoft.com/office/drawing/2014/main" id="{D2ACF701-13B0-CA47-ACBE-382733917FF9}"/>
              </a:ext>
            </a:extLst>
          </p:cNvPr>
          <p:cNvSpPr>
            <a:spLocks noGrp="1"/>
          </p:cNvSpPr>
          <p:nvPr>
            <p:ph sz="half" idx="2"/>
          </p:nvPr>
        </p:nvSpPr>
        <p:spPr>
          <a:xfrm>
            <a:off x="6172200" y="1825625"/>
            <a:ext cx="5181600" cy="4351338"/>
          </a:xfrm>
        </p:spPr>
        <p:txBody>
          <a:body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E9B40F50-0C8A-194E-A3D0-D5BCDDD2F627}"/>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6" name="바닥글 개체 틀 5">
            <a:extLst>
              <a:ext uri="{FF2B5EF4-FFF2-40B4-BE49-F238E27FC236}">
                <a16:creationId xmlns:a16="http://schemas.microsoft.com/office/drawing/2014/main" id="{D53D18D5-73C9-0C42-8257-8B9DB0231640}"/>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51029993-103D-AA4B-8C1B-C62A10E33270}"/>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2662507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7127DF-A7CA-5C41-AC3D-63551E25BC98}"/>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62E4976-8804-264A-919D-248A80B288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 편집
둘째 수준
셋째 수준
넷째 수준
다섯째 수준</a:t>
            </a:r>
          </a:p>
        </p:txBody>
      </p:sp>
      <p:sp>
        <p:nvSpPr>
          <p:cNvPr id="4" name="내용 개체 틀 3">
            <a:extLst>
              <a:ext uri="{FF2B5EF4-FFF2-40B4-BE49-F238E27FC236}">
                <a16:creationId xmlns:a16="http://schemas.microsoft.com/office/drawing/2014/main" id="{C53DB206-3B59-DA42-BBD5-4F03DAC28965}"/>
              </a:ext>
            </a:extLst>
          </p:cNvPr>
          <p:cNvSpPr>
            <a:spLocks noGrp="1"/>
          </p:cNvSpPr>
          <p:nvPr>
            <p:ph sz="half" idx="2"/>
          </p:nvPr>
        </p:nvSpPr>
        <p:spPr>
          <a:xfrm>
            <a:off x="839788" y="2505075"/>
            <a:ext cx="5157787" cy="3684588"/>
          </a:xfrm>
        </p:spPr>
        <p:txBody>
          <a:bodyPr/>
          <a:lstStyle/>
          <a:p>
            <a:r>
              <a:rPr kumimoji="1" lang="ko-KR" altLang="en-US"/>
              <a:t>마스터 텍스트 스타일 편집
둘째 수준
셋째 수준
넷째 수준
다섯째 수준</a:t>
            </a:r>
          </a:p>
        </p:txBody>
      </p:sp>
      <p:sp>
        <p:nvSpPr>
          <p:cNvPr id="5" name="텍스트 개체 틀 4">
            <a:extLst>
              <a:ext uri="{FF2B5EF4-FFF2-40B4-BE49-F238E27FC236}">
                <a16:creationId xmlns:a16="http://schemas.microsoft.com/office/drawing/2014/main" id="{E1A273EC-A0B9-0448-8EFE-0E563272E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 편집
둘째 수준
셋째 수준
넷째 수준
다섯째 수준</a:t>
            </a:r>
          </a:p>
        </p:txBody>
      </p:sp>
      <p:sp>
        <p:nvSpPr>
          <p:cNvPr id="6" name="내용 개체 틀 5">
            <a:extLst>
              <a:ext uri="{FF2B5EF4-FFF2-40B4-BE49-F238E27FC236}">
                <a16:creationId xmlns:a16="http://schemas.microsoft.com/office/drawing/2014/main" id="{92F16DBD-D739-0041-99DC-39D58F1D97D0}"/>
              </a:ext>
            </a:extLst>
          </p:cNvPr>
          <p:cNvSpPr>
            <a:spLocks noGrp="1"/>
          </p:cNvSpPr>
          <p:nvPr>
            <p:ph sz="quarter" idx="4"/>
          </p:nvPr>
        </p:nvSpPr>
        <p:spPr>
          <a:xfrm>
            <a:off x="6172200" y="2505075"/>
            <a:ext cx="5183188" cy="3684588"/>
          </a:xfrm>
        </p:spPr>
        <p:txBody>
          <a:bodyPr/>
          <a:lstStyle/>
          <a:p>
            <a:r>
              <a:rPr kumimoji="1" lang="ko-KR" altLang="en-US"/>
              <a:t>마스터 텍스트 스타일 편집
둘째 수준
셋째 수준
넷째 수준
다섯째 수준</a:t>
            </a:r>
          </a:p>
        </p:txBody>
      </p:sp>
      <p:sp>
        <p:nvSpPr>
          <p:cNvPr id="7" name="날짜 개체 틀 6">
            <a:extLst>
              <a:ext uri="{FF2B5EF4-FFF2-40B4-BE49-F238E27FC236}">
                <a16:creationId xmlns:a16="http://schemas.microsoft.com/office/drawing/2014/main" id="{E2B08C78-79F5-C74D-9958-D7C8176EC321}"/>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8" name="바닥글 개체 틀 7">
            <a:extLst>
              <a:ext uri="{FF2B5EF4-FFF2-40B4-BE49-F238E27FC236}">
                <a16:creationId xmlns:a16="http://schemas.microsoft.com/office/drawing/2014/main" id="{1ECEA093-3B73-F342-B852-6CE38BAB205B}"/>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ED23D92B-1FE6-184E-B26D-2DEF6CC8F0F8}"/>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664547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617A4B-37AA-C24E-A9BE-80D098905ECF}"/>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EFF55E46-AAA1-1E40-A487-B4292B21F40C}"/>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4" name="바닥글 개체 틀 3">
            <a:extLst>
              <a:ext uri="{FF2B5EF4-FFF2-40B4-BE49-F238E27FC236}">
                <a16:creationId xmlns:a16="http://schemas.microsoft.com/office/drawing/2014/main" id="{C12FA9E7-DFF4-404F-964F-03857461D6FB}"/>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1B70375E-6598-EF43-B833-5728DC0DCDB9}"/>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3654656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F23B70A-2D61-CA4D-B9BD-A2EF4B4CA200}"/>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3" name="바닥글 개체 틀 2">
            <a:extLst>
              <a:ext uri="{FF2B5EF4-FFF2-40B4-BE49-F238E27FC236}">
                <a16:creationId xmlns:a16="http://schemas.microsoft.com/office/drawing/2014/main" id="{9F76CB5F-8C90-5647-9E95-2EC91FFAE115}"/>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C843ADBF-BF7B-8F44-A001-BE5D0A9E60AE}"/>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247198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69BCE-695A-C14C-8FBB-3D74F75D4519}"/>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1B62F3A7-4968-5641-8365-1ACEF8BF9C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ko-KR" altLang="en-US"/>
              <a:t>마스터 텍스트 스타일 편집
둘째 수준
셋째 수준
넷째 수준
다섯째 수준</a:t>
            </a:r>
          </a:p>
        </p:txBody>
      </p:sp>
      <p:sp>
        <p:nvSpPr>
          <p:cNvPr id="4" name="텍스트 개체 틀 3">
            <a:extLst>
              <a:ext uri="{FF2B5EF4-FFF2-40B4-BE49-F238E27FC236}">
                <a16:creationId xmlns:a16="http://schemas.microsoft.com/office/drawing/2014/main" id="{6E39056B-DF73-7544-8319-BF9212BCB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6DCDD16C-38A9-FD47-857F-B33D68F2CF2F}"/>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6" name="바닥글 개체 틀 5">
            <a:extLst>
              <a:ext uri="{FF2B5EF4-FFF2-40B4-BE49-F238E27FC236}">
                <a16:creationId xmlns:a16="http://schemas.microsoft.com/office/drawing/2014/main" id="{A71528BC-CF9C-FF4D-9006-3262694A406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78180654-C445-1E4A-90B8-FB1E70D274A2}"/>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3634006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6AE6BA-FE75-E94D-9ABA-DE65865E38AA}"/>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3FE1E656-EF9C-0845-9293-E8BB00168C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A0D539D9-3858-EE47-B7B1-538034D2A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 편집
둘째 수준
셋째 수준
넷째 수준
다섯째 수준</a:t>
            </a:r>
          </a:p>
        </p:txBody>
      </p:sp>
      <p:sp>
        <p:nvSpPr>
          <p:cNvPr id="5" name="날짜 개체 틀 4">
            <a:extLst>
              <a:ext uri="{FF2B5EF4-FFF2-40B4-BE49-F238E27FC236}">
                <a16:creationId xmlns:a16="http://schemas.microsoft.com/office/drawing/2014/main" id="{77744508-97DA-564B-904E-B78704DA44B8}"/>
              </a:ext>
            </a:extLst>
          </p:cNvPr>
          <p:cNvSpPr>
            <a:spLocks noGrp="1"/>
          </p:cNvSpPr>
          <p:nvPr>
            <p:ph type="dt" sz="half" idx="10"/>
          </p:nvPr>
        </p:nvSpPr>
        <p:spPr/>
        <p:txBody>
          <a:bodyPr/>
          <a:lstStyle/>
          <a:p>
            <a:fld id="{5384FC51-EF28-EA40-A2E2-ABDCAF235A84}" type="datetimeFigureOut">
              <a:rPr lang="ko-KR" altLang="en-US"/>
              <a:pPr/>
              <a:t>2023-11-22</a:t>
            </a:fld>
            <a:endParaRPr kumimoji="1" lang="ko-KR" altLang="en-US"/>
          </a:p>
        </p:txBody>
      </p:sp>
      <p:sp>
        <p:nvSpPr>
          <p:cNvPr id="6" name="바닥글 개체 틀 5">
            <a:extLst>
              <a:ext uri="{FF2B5EF4-FFF2-40B4-BE49-F238E27FC236}">
                <a16:creationId xmlns:a16="http://schemas.microsoft.com/office/drawing/2014/main" id="{053E0A5F-CC4C-C048-9396-C9B0C68AB78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8CA1453C-2DFB-C743-B1C3-5A3E6EF29EAC}"/>
              </a:ext>
            </a:extLst>
          </p:cNvPr>
          <p:cNvSpPr>
            <a:spLocks noGrp="1"/>
          </p:cNvSpPr>
          <p:nvPr>
            <p:ph type="sldNum" sz="quarter" idx="12"/>
          </p:nvPr>
        </p:nvSpPr>
        <p:spPr/>
        <p:txBody>
          <a:bodyPr/>
          <a:lstStyle/>
          <a:p>
            <a:fld id="{A51FB2F7-BF39-D544-B61C-E995864FF16A}" type="slidenum">
              <a:rPr/>
              <a:pPr/>
              <a:t>‹#›</a:t>
            </a:fld>
            <a:endParaRPr kumimoji="1" lang="ko-KR" altLang="en-US"/>
          </a:p>
        </p:txBody>
      </p:sp>
    </p:spTree>
    <p:extLst>
      <p:ext uri="{BB962C8B-B14F-4D97-AF65-F5344CB8AC3E}">
        <p14:creationId xmlns:p14="http://schemas.microsoft.com/office/powerpoint/2010/main" val="22969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B9AD262-6240-E046-A8ED-9263612CF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A00D363-D53A-F247-9B01-CB4037E01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ko-KR" altLang="en-US"/>
              <a:t>마스터 텍스트 스타일 편집
둘째 수준
셋째 수준
넷째 수준
다섯째 수준</a:t>
            </a:r>
          </a:p>
        </p:txBody>
      </p:sp>
      <p:sp>
        <p:nvSpPr>
          <p:cNvPr id="4" name="날짜 개체 틀 3">
            <a:extLst>
              <a:ext uri="{FF2B5EF4-FFF2-40B4-BE49-F238E27FC236}">
                <a16:creationId xmlns:a16="http://schemas.microsoft.com/office/drawing/2014/main" id="{12C76F70-2554-C443-995F-537F912CC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84FC51-EF28-EA40-A2E2-ABDCAF235A84}" type="datetimeFigureOut">
              <a:rPr lang="ko-KR" altLang="en-US"/>
              <a:pPr/>
              <a:t>2023-11-22</a:t>
            </a:fld>
            <a:endParaRPr kumimoji="1" lang="ko-KR" altLang="en-US"/>
          </a:p>
        </p:txBody>
      </p:sp>
      <p:sp>
        <p:nvSpPr>
          <p:cNvPr id="5" name="바닥글 개체 틀 4">
            <a:extLst>
              <a:ext uri="{FF2B5EF4-FFF2-40B4-BE49-F238E27FC236}">
                <a16:creationId xmlns:a16="http://schemas.microsoft.com/office/drawing/2014/main" id="{FC49CA85-517A-B348-82C5-FA644AE82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6E1B0837-EA6D-0645-A9CA-631083187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FB2F7-BF39-D544-B61C-E995864FF16A}" type="slidenum">
              <a:rPr/>
              <a:pPr/>
              <a:t>‹#›</a:t>
            </a:fld>
            <a:endParaRPr kumimoji="1" lang="ko-KR" altLang="en-US"/>
          </a:p>
        </p:txBody>
      </p:sp>
    </p:spTree>
    <p:extLst>
      <p:ext uri="{BB962C8B-B14F-4D97-AF65-F5344CB8AC3E}">
        <p14:creationId xmlns:p14="http://schemas.microsoft.com/office/powerpoint/2010/main" val="3192454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hrome.google.com/webstore/detail/aiprm-for-chatgpt/ojnbohmppadfgpejeebfnmnknjdlckgj"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AD8822-3827-B444-98C3-539873ACB870}"/>
              </a:ext>
            </a:extLst>
          </p:cNvPr>
          <p:cNvSpPr>
            <a:spLocks noGrp="1"/>
          </p:cNvSpPr>
          <p:nvPr>
            <p:ph type="ctrTitle"/>
          </p:nvPr>
        </p:nvSpPr>
        <p:spPr/>
        <p:txBody>
          <a:bodyPr/>
          <a:lstStyle/>
          <a:p>
            <a:r>
              <a:rPr kumimoji="1" lang="en-US" altLang="ko-KR">
                <a:latin typeface="맑은 고딕" pitchFamily="50" charset="-127"/>
                <a:ea typeface="맑은 고딕" pitchFamily="50" charset="-127"/>
              </a:rPr>
              <a:t>3</a:t>
            </a:r>
            <a:r>
              <a:rPr kumimoji="1" lang="ko-KR" altLang="en-US">
                <a:latin typeface="맑은 고딕" pitchFamily="50" charset="-127"/>
                <a:ea typeface="맑은 고딕" pitchFamily="50" charset="-127"/>
              </a:rPr>
              <a:t>장 </a:t>
            </a:r>
            <a:r>
              <a:rPr kumimoji="1" lang="en-US" altLang="ko-KR">
                <a:latin typeface="맑은 고딕" pitchFamily="50" charset="-127"/>
                <a:ea typeface="맑은 고딕" pitchFamily="50" charset="-127"/>
              </a:rPr>
              <a:t>ChatGPT</a:t>
            </a:r>
            <a:r>
              <a:rPr kumimoji="1" lang="ko-KR" altLang="en-US">
                <a:latin typeface="맑은 고딕" pitchFamily="50" charset="-127"/>
                <a:ea typeface="맑은 고딕" pitchFamily="50" charset="-127"/>
              </a:rPr>
              <a:t> 실습</a:t>
            </a:r>
          </a:p>
        </p:txBody>
      </p:sp>
    </p:spTree>
    <p:extLst>
      <p:ext uri="{BB962C8B-B14F-4D97-AF65-F5344CB8AC3E}">
        <p14:creationId xmlns:p14="http://schemas.microsoft.com/office/powerpoint/2010/main" val="2253133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4" name="내용 개체 틀 3"/>
          <p:cNvSpPr>
            <a:spLocks noGrp="1"/>
          </p:cNvSpPr>
          <p:nvPr>
            <p:ph idx="1"/>
          </p:nvPr>
        </p:nvSpPr>
        <p:spPr/>
        <p:txBody>
          <a:bodyPr/>
          <a:lstStyle/>
          <a:p>
            <a:r>
              <a:rPr lang="en-US" altLang="ko-KR" smtClean="0"/>
              <a:t>UX </a:t>
            </a:r>
            <a:r>
              <a:rPr lang="ko-KR" altLang="en-US" smtClean="0"/>
              <a:t>디자이너의 관점으로 생성하도록 시킨다</a:t>
            </a:r>
            <a:r>
              <a:rPr lang="en-US" altLang="ko-KR" smtClean="0"/>
              <a:t>. </a:t>
            </a:r>
            <a:endParaRPr lang="ko-KR" altLang="en-US"/>
          </a:p>
        </p:txBody>
      </p:sp>
      <p:pic>
        <p:nvPicPr>
          <p:cNvPr id="9" name="그림 8" descr="2023-04-21_10-12-31.png"/>
          <p:cNvPicPr>
            <a:picLocks noChangeAspect="1"/>
          </p:cNvPicPr>
          <p:nvPr/>
        </p:nvPicPr>
        <p:blipFill>
          <a:blip r:embed="rId2"/>
          <a:stretch>
            <a:fillRect/>
          </a:stretch>
        </p:blipFill>
        <p:spPr>
          <a:xfrm>
            <a:off x="2187803" y="2493331"/>
            <a:ext cx="7148180" cy="3840813"/>
          </a:xfrm>
          <a:prstGeom prst="rect">
            <a:avLst/>
          </a:prstGeom>
        </p:spPr>
      </p:pic>
    </p:spTree>
    <p:extLst>
      <p:ext uri="{BB962C8B-B14F-4D97-AF65-F5344CB8AC3E}">
        <p14:creationId xmlns:p14="http://schemas.microsoft.com/office/powerpoint/2010/main" val="11075083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3" name="내용 개체 틀 2">
            <a:extLst>
              <a:ext uri="{FF2B5EF4-FFF2-40B4-BE49-F238E27FC236}">
                <a16:creationId xmlns:a16="http://schemas.microsoft.com/office/drawing/2014/main" id="{CA4024BA-7483-A547-A970-94E8358EA86D}"/>
              </a:ext>
            </a:extLst>
          </p:cNvPr>
          <p:cNvSpPr>
            <a:spLocks noGrp="1"/>
          </p:cNvSpPr>
          <p:nvPr>
            <p:ph idx="1"/>
          </p:nvPr>
        </p:nvSpPr>
        <p:spPr>
          <a:xfrm>
            <a:off x="740764" y="1765664"/>
            <a:ext cx="10515600" cy="4351338"/>
          </a:xfrm>
        </p:spPr>
        <p:txBody>
          <a:bodyPr>
            <a:normAutofit/>
          </a:bodyPr>
          <a:lstStyle/>
          <a:p>
            <a:pPr>
              <a:lnSpc>
                <a:spcPct val="150000"/>
              </a:lnSpc>
            </a:pPr>
            <a:r>
              <a:rPr kumimoji="1" lang="en-US" altLang="ko-KR" smtClean="0"/>
              <a:t>Act </a:t>
            </a:r>
            <a:r>
              <a:rPr kumimoji="1" lang="en-US" altLang="ko-KR"/>
              <a:t>as CEO </a:t>
            </a:r>
            <a:r>
              <a:rPr kumimoji="1" lang="ko-KR" altLang="en-US"/>
              <a:t>와 같이 입력하면 회사의 대표처럼 글을 작성해준다</a:t>
            </a:r>
            <a:r>
              <a:rPr kumimoji="1" lang="en-US" altLang="ko-KR"/>
              <a:t>.</a:t>
            </a:r>
            <a:r>
              <a:rPr kumimoji="1" lang="ko-KR" altLang="en-US"/>
              <a:t> </a:t>
            </a:r>
          </a:p>
        </p:txBody>
      </p:sp>
      <p:pic>
        <p:nvPicPr>
          <p:cNvPr id="4" name="그림 3" descr="2023-04-21_10-15-18.png"/>
          <p:cNvPicPr>
            <a:picLocks noChangeAspect="1"/>
          </p:cNvPicPr>
          <p:nvPr/>
        </p:nvPicPr>
        <p:blipFill>
          <a:blip r:embed="rId2"/>
          <a:stretch>
            <a:fillRect/>
          </a:stretch>
        </p:blipFill>
        <p:spPr>
          <a:xfrm>
            <a:off x="2465936" y="2682952"/>
            <a:ext cx="7049111" cy="3848434"/>
          </a:xfrm>
          <a:prstGeom prst="rect">
            <a:avLst/>
          </a:prstGeom>
        </p:spPr>
      </p:pic>
    </p:spTree>
    <p:extLst>
      <p:ext uri="{BB962C8B-B14F-4D97-AF65-F5344CB8AC3E}">
        <p14:creationId xmlns:p14="http://schemas.microsoft.com/office/powerpoint/2010/main" val="1356659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3" name="내용 개체 틀 2">
            <a:extLst>
              <a:ext uri="{FF2B5EF4-FFF2-40B4-BE49-F238E27FC236}">
                <a16:creationId xmlns:a16="http://schemas.microsoft.com/office/drawing/2014/main" id="{CA4024BA-7483-A547-A970-94E8358EA86D}"/>
              </a:ext>
            </a:extLst>
          </p:cNvPr>
          <p:cNvSpPr>
            <a:spLocks noGrp="1"/>
          </p:cNvSpPr>
          <p:nvPr>
            <p:ph idx="1"/>
          </p:nvPr>
        </p:nvSpPr>
        <p:spPr>
          <a:xfrm>
            <a:off x="740764" y="1765664"/>
            <a:ext cx="10515600" cy="4351338"/>
          </a:xfrm>
        </p:spPr>
        <p:txBody>
          <a:bodyPr>
            <a:normAutofit/>
          </a:bodyPr>
          <a:lstStyle/>
          <a:p>
            <a:pPr>
              <a:lnSpc>
                <a:spcPct val="150000"/>
              </a:lnSpc>
            </a:pPr>
            <a:r>
              <a:rPr kumimoji="1" lang="ko-KR" altLang="en-US"/>
              <a:t>싱글턴과 멀티턴은 프롬프트 사용 횟수를 기준으로 구분하며</a:t>
            </a:r>
            <a:r>
              <a:rPr kumimoji="1" lang="en-US" altLang="ko-KR"/>
              <a:t>,</a:t>
            </a:r>
            <a:r>
              <a:rPr kumimoji="1" lang="ko-KR" altLang="en-US"/>
              <a:t> 각 방식에 따라 결과물 생성 시간과 품질이 달라지기도 한다</a:t>
            </a:r>
            <a:r>
              <a:rPr kumimoji="1" lang="en-US" altLang="ko-KR"/>
              <a:t>.</a:t>
            </a:r>
            <a:r>
              <a:rPr kumimoji="1" lang="ko-KR" altLang="en-US"/>
              <a:t> </a:t>
            </a:r>
          </a:p>
        </p:txBody>
      </p:sp>
      <p:graphicFrame>
        <p:nvGraphicFramePr>
          <p:cNvPr id="4" name="표 3">
            <a:extLst>
              <a:ext uri="{FF2B5EF4-FFF2-40B4-BE49-F238E27FC236}">
                <a16:creationId xmlns:a16="http://schemas.microsoft.com/office/drawing/2014/main" id="{C2C39C1F-D46B-7943-B56D-B5833143C05E}"/>
              </a:ext>
            </a:extLst>
          </p:cNvPr>
          <p:cNvGraphicFramePr>
            <a:graphicFrameLocks noGrp="1"/>
          </p:cNvGraphicFramePr>
          <p:nvPr>
            <p:extLst>
              <p:ext uri="{D42A27DB-BD31-4B8C-83A1-F6EECF244321}">
                <p14:modId xmlns:p14="http://schemas.microsoft.com/office/powerpoint/2010/main" val="3662756463"/>
              </p:ext>
            </p:extLst>
          </p:nvPr>
        </p:nvGraphicFramePr>
        <p:xfrm>
          <a:off x="1110105" y="3365429"/>
          <a:ext cx="9592872" cy="2341324"/>
        </p:xfrm>
        <a:graphic>
          <a:graphicData uri="http://schemas.openxmlformats.org/drawingml/2006/table">
            <a:tbl>
              <a:tblPr firstRow="1" bandRow="1">
                <a:tableStyleId>{21E4AEA4-8DFA-4A89-87EB-49C32662AFE0}</a:tableStyleId>
              </a:tblPr>
              <a:tblGrid>
                <a:gridCol w="2247692">
                  <a:extLst>
                    <a:ext uri="{9D8B030D-6E8A-4147-A177-3AD203B41FA5}">
                      <a16:colId xmlns:a16="http://schemas.microsoft.com/office/drawing/2014/main" val="1220565426"/>
                    </a:ext>
                  </a:extLst>
                </a:gridCol>
                <a:gridCol w="3474614">
                  <a:extLst>
                    <a:ext uri="{9D8B030D-6E8A-4147-A177-3AD203B41FA5}">
                      <a16:colId xmlns:a16="http://schemas.microsoft.com/office/drawing/2014/main" val="3500529252"/>
                    </a:ext>
                  </a:extLst>
                </a:gridCol>
                <a:gridCol w="3870566">
                  <a:extLst>
                    <a:ext uri="{9D8B030D-6E8A-4147-A177-3AD203B41FA5}">
                      <a16:colId xmlns:a16="http://schemas.microsoft.com/office/drawing/2014/main" val="1987488339"/>
                    </a:ext>
                  </a:extLst>
                </a:gridCol>
              </a:tblGrid>
              <a:tr h="425311">
                <a:tc>
                  <a:txBody>
                    <a:bodyPr/>
                    <a:lstStyle/>
                    <a:p>
                      <a:pPr latinLnBrk="1"/>
                      <a:r>
                        <a:rPr lang="ko-KR" altLang="en-US"/>
                        <a:t>구분</a:t>
                      </a:r>
                    </a:p>
                  </a:txBody>
                  <a:tcPr/>
                </a:tc>
                <a:tc>
                  <a:txBody>
                    <a:bodyPr/>
                    <a:lstStyle/>
                    <a:p>
                      <a:pPr latinLnBrk="1"/>
                      <a:r>
                        <a:rPr lang="ko-KR" altLang="en-US"/>
                        <a:t>싱글턴</a:t>
                      </a:r>
                    </a:p>
                  </a:txBody>
                  <a:tcPr/>
                </a:tc>
                <a:tc>
                  <a:txBody>
                    <a:bodyPr/>
                    <a:lstStyle/>
                    <a:p>
                      <a:pPr latinLnBrk="1"/>
                      <a:r>
                        <a:rPr lang="ko-KR" altLang="en-US"/>
                        <a:t>멀티턴</a:t>
                      </a:r>
                    </a:p>
                  </a:txBody>
                  <a:tcPr/>
                </a:tc>
                <a:extLst>
                  <a:ext uri="{0D108BD9-81ED-4DB2-BD59-A6C34878D82A}">
                    <a16:rowId xmlns:a16="http://schemas.microsoft.com/office/drawing/2014/main" val="940653717"/>
                  </a:ext>
                </a:extLst>
              </a:tr>
              <a:tr h="425311">
                <a:tc>
                  <a:txBody>
                    <a:bodyPr/>
                    <a:lstStyle/>
                    <a:p>
                      <a:pPr latinLnBrk="1"/>
                      <a:r>
                        <a:rPr lang="ko-KR" altLang="en-US"/>
                        <a:t>프롬프트 사용 횟수</a:t>
                      </a:r>
                    </a:p>
                  </a:txBody>
                  <a:tcPr/>
                </a:tc>
                <a:tc>
                  <a:txBody>
                    <a:bodyPr/>
                    <a:lstStyle/>
                    <a:p>
                      <a:pPr latinLnBrk="1"/>
                      <a:r>
                        <a:rPr lang="ko-KR" altLang="en-US"/>
                        <a:t>한번</a:t>
                      </a:r>
                    </a:p>
                  </a:txBody>
                  <a:tcPr/>
                </a:tc>
                <a:tc>
                  <a:txBody>
                    <a:bodyPr/>
                    <a:lstStyle/>
                    <a:p>
                      <a:pPr latinLnBrk="1"/>
                      <a:r>
                        <a:rPr lang="ko-KR" altLang="en-US"/>
                        <a:t>여러번</a:t>
                      </a:r>
                    </a:p>
                  </a:txBody>
                  <a:tcPr/>
                </a:tc>
                <a:extLst>
                  <a:ext uri="{0D108BD9-81ED-4DB2-BD59-A6C34878D82A}">
                    <a16:rowId xmlns:a16="http://schemas.microsoft.com/office/drawing/2014/main" val="2908833154"/>
                  </a:ext>
                </a:extLst>
              </a:tr>
              <a:tr h="425311">
                <a:tc>
                  <a:txBody>
                    <a:bodyPr/>
                    <a:lstStyle/>
                    <a:p>
                      <a:pPr latinLnBrk="1"/>
                      <a:r>
                        <a:rPr lang="ko-KR" altLang="en-US"/>
                        <a:t>결과물 생성 시간</a:t>
                      </a:r>
                    </a:p>
                  </a:txBody>
                  <a:tcPr/>
                </a:tc>
                <a:tc>
                  <a:txBody>
                    <a:bodyPr/>
                    <a:lstStyle/>
                    <a:p>
                      <a:pPr latinLnBrk="1"/>
                      <a:r>
                        <a:rPr lang="ko-KR" altLang="en-US"/>
                        <a:t>짦음</a:t>
                      </a:r>
                      <a:r>
                        <a:rPr lang="en-US" altLang="ko-KR"/>
                        <a:t>(</a:t>
                      </a:r>
                      <a:r>
                        <a:rPr lang="ko-KR" altLang="en-US"/>
                        <a:t>수초에서 수십초 이내</a:t>
                      </a:r>
                      <a:r>
                        <a:rPr lang="en-US" altLang="ko-KR"/>
                        <a:t>)</a:t>
                      </a:r>
                      <a:endParaRPr lang="ko-KR" altLang="en-US"/>
                    </a:p>
                  </a:txBody>
                  <a:tcPr/>
                </a:tc>
                <a:tc>
                  <a:txBody>
                    <a:bodyPr/>
                    <a:lstStyle/>
                    <a:p>
                      <a:pPr latinLnBrk="1"/>
                      <a:r>
                        <a:rPr lang="ko-KR" altLang="en-US"/>
                        <a:t>싱글턴에 비해 긴 시간 소요</a:t>
                      </a:r>
                    </a:p>
                  </a:txBody>
                  <a:tcPr/>
                </a:tc>
                <a:extLst>
                  <a:ext uri="{0D108BD9-81ED-4DB2-BD59-A6C34878D82A}">
                    <a16:rowId xmlns:a16="http://schemas.microsoft.com/office/drawing/2014/main" val="3084205703"/>
                  </a:ext>
                </a:extLst>
              </a:tr>
              <a:tr h="425311">
                <a:tc>
                  <a:txBody>
                    <a:bodyPr/>
                    <a:lstStyle/>
                    <a:p>
                      <a:pPr latinLnBrk="1"/>
                      <a:r>
                        <a:rPr lang="ko-KR" altLang="en-US"/>
                        <a:t>결과물 품질</a:t>
                      </a:r>
                    </a:p>
                  </a:txBody>
                  <a:tcPr/>
                </a:tc>
                <a:tc>
                  <a:txBody>
                    <a:bodyPr/>
                    <a:lstStyle/>
                    <a:p>
                      <a:pPr latinLnBrk="1"/>
                      <a:r>
                        <a:rPr lang="ko-KR" altLang="en-US"/>
                        <a:t>정형화된 업무라면 멀티턴과 유사한 결과물 확보 가능</a:t>
                      </a:r>
                    </a:p>
                  </a:txBody>
                  <a:tcPr/>
                </a:tc>
                <a:tc>
                  <a:txBody>
                    <a:bodyPr/>
                    <a:lstStyle/>
                    <a:p>
                      <a:pPr latinLnBrk="1"/>
                      <a:r>
                        <a:rPr lang="ko-KR" altLang="en-US"/>
                        <a:t>대부분 싱글턴에 비해 더 나은 품질의 결과물을 받을 수 있음</a:t>
                      </a:r>
                    </a:p>
                  </a:txBody>
                  <a:tcPr/>
                </a:tc>
                <a:extLst>
                  <a:ext uri="{0D108BD9-81ED-4DB2-BD59-A6C34878D82A}">
                    <a16:rowId xmlns:a16="http://schemas.microsoft.com/office/drawing/2014/main" val="3688078222"/>
                  </a:ext>
                </a:extLst>
              </a:tr>
              <a:tr h="425311">
                <a:tc>
                  <a:txBody>
                    <a:bodyPr/>
                    <a:lstStyle/>
                    <a:p>
                      <a:pPr latinLnBrk="1"/>
                      <a:r>
                        <a:rPr lang="ko-KR" altLang="en-US"/>
                        <a:t>난이도</a:t>
                      </a:r>
                    </a:p>
                  </a:txBody>
                  <a:tcPr/>
                </a:tc>
                <a:tc>
                  <a:txBody>
                    <a:bodyPr/>
                    <a:lstStyle/>
                    <a:p>
                      <a:pPr latinLnBrk="1"/>
                      <a:r>
                        <a:rPr lang="ko-KR" altLang="en-US"/>
                        <a:t>보통</a:t>
                      </a:r>
                      <a:r>
                        <a:rPr lang="en-US" altLang="ko-KR"/>
                        <a:t>-</a:t>
                      </a:r>
                      <a:r>
                        <a:rPr lang="ko-KR" altLang="en-US"/>
                        <a:t>높음</a:t>
                      </a:r>
                    </a:p>
                  </a:txBody>
                  <a:tcPr/>
                </a:tc>
                <a:tc>
                  <a:txBody>
                    <a:bodyPr/>
                    <a:lstStyle/>
                    <a:p>
                      <a:pPr latinLnBrk="1"/>
                      <a:r>
                        <a:rPr lang="ko-KR" altLang="en-US"/>
                        <a:t>높음</a:t>
                      </a:r>
                    </a:p>
                  </a:txBody>
                  <a:tcPr/>
                </a:tc>
                <a:extLst>
                  <a:ext uri="{0D108BD9-81ED-4DB2-BD59-A6C34878D82A}">
                    <a16:rowId xmlns:a16="http://schemas.microsoft.com/office/drawing/2014/main" val="2494404799"/>
                  </a:ext>
                </a:extLst>
              </a:tr>
            </a:tbl>
          </a:graphicData>
        </a:graphic>
      </p:graphicFrame>
    </p:spTree>
    <p:extLst>
      <p:ext uri="{BB962C8B-B14F-4D97-AF65-F5344CB8AC3E}">
        <p14:creationId xmlns:p14="http://schemas.microsoft.com/office/powerpoint/2010/main" val="2083204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D93E9A-4C7B-0B49-BDE4-E32271F98778}"/>
              </a:ext>
            </a:extLst>
          </p:cNvPr>
          <p:cNvSpPr>
            <a:spLocks noGrp="1"/>
          </p:cNvSpPr>
          <p:nvPr>
            <p:ph type="title"/>
          </p:nvPr>
        </p:nvSpPr>
        <p:spPr/>
        <p:txBody>
          <a:bodyPr/>
          <a:lstStyle/>
          <a:p>
            <a:r>
              <a:rPr kumimoji="1" lang="ko-KR" altLang="en-US"/>
              <a:t>간단한 질문하기 </a:t>
            </a:r>
          </a:p>
        </p:txBody>
      </p:sp>
      <p:pic>
        <p:nvPicPr>
          <p:cNvPr id="5" name="내용 개체 틀 4">
            <a:extLst>
              <a:ext uri="{FF2B5EF4-FFF2-40B4-BE49-F238E27FC236}">
                <a16:creationId xmlns:a16="http://schemas.microsoft.com/office/drawing/2014/main" id="{74E59A72-B6F2-3C47-BDD1-D1AC35522C51}"/>
              </a:ext>
            </a:extLst>
          </p:cNvPr>
          <p:cNvPicPr>
            <a:picLocks noGrp="1" noChangeAspect="1"/>
          </p:cNvPicPr>
          <p:nvPr>
            <p:ph idx="1"/>
          </p:nvPr>
        </p:nvPicPr>
        <p:blipFill>
          <a:blip r:embed="rId2"/>
          <a:stretch>
            <a:fillRect/>
          </a:stretch>
        </p:blipFill>
        <p:spPr>
          <a:xfrm>
            <a:off x="2169622" y="1319469"/>
            <a:ext cx="7625781" cy="5355652"/>
          </a:xfrm>
        </p:spPr>
      </p:pic>
    </p:spTree>
    <p:extLst>
      <p:ext uri="{BB962C8B-B14F-4D97-AF65-F5344CB8AC3E}">
        <p14:creationId xmlns:p14="http://schemas.microsoft.com/office/powerpoint/2010/main" val="4283613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D93E9A-4C7B-0B49-BDE4-E32271F98778}"/>
              </a:ext>
            </a:extLst>
          </p:cNvPr>
          <p:cNvSpPr>
            <a:spLocks noGrp="1"/>
          </p:cNvSpPr>
          <p:nvPr>
            <p:ph type="title"/>
          </p:nvPr>
        </p:nvSpPr>
        <p:spPr/>
        <p:txBody>
          <a:bodyPr/>
          <a:lstStyle/>
          <a:p>
            <a:r>
              <a:rPr kumimoji="1" lang="ko-KR" altLang="en-US"/>
              <a:t>간단한 질문하기 </a:t>
            </a:r>
          </a:p>
        </p:txBody>
      </p:sp>
      <p:pic>
        <p:nvPicPr>
          <p:cNvPr id="5" name="내용 개체 틀 4">
            <a:extLst>
              <a:ext uri="{FF2B5EF4-FFF2-40B4-BE49-F238E27FC236}">
                <a16:creationId xmlns:a16="http://schemas.microsoft.com/office/drawing/2014/main" id="{B4AEBE6C-12D2-8B43-BA74-D14C34770C06}"/>
              </a:ext>
            </a:extLst>
          </p:cNvPr>
          <p:cNvPicPr>
            <a:picLocks noGrp="1" noChangeAspect="1"/>
          </p:cNvPicPr>
          <p:nvPr>
            <p:ph idx="1"/>
          </p:nvPr>
        </p:nvPicPr>
        <p:blipFill>
          <a:blip r:embed="rId2"/>
          <a:stretch>
            <a:fillRect/>
          </a:stretch>
        </p:blipFill>
        <p:spPr>
          <a:xfrm>
            <a:off x="2417401" y="1417098"/>
            <a:ext cx="6901165" cy="5383262"/>
          </a:xfrm>
        </p:spPr>
      </p:pic>
    </p:spTree>
    <p:extLst>
      <p:ext uri="{BB962C8B-B14F-4D97-AF65-F5344CB8AC3E}">
        <p14:creationId xmlns:p14="http://schemas.microsoft.com/office/powerpoint/2010/main" val="1999855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프롬프트 지니 설치와 사용하기 </a:t>
            </a:r>
          </a:p>
        </p:txBody>
      </p:sp>
      <p:sp>
        <p:nvSpPr>
          <p:cNvPr id="4" name="내용 개체 틀 3">
            <a:extLst>
              <a:ext uri="{FF2B5EF4-FFF2-40B4-BE49-F238E27FC236}">
                <a16:creationId xmlns:a16="http://schemas.microsoft.com/office/drawing/2014/main" id="{22A15085-CE17-6B41-9E4F-9C534E5FA0E9}"/>
              </a:ext>
            </a:extLst>
          </p:cNvPr>
          <p:cNvSpPr>
            <a:spLocks noGrp="1"/>
          </p:cNvSpPr>
          <p:nvPr>
            <p:ph idx="1"/>
          </p:nvPr>
        </p:nvSpPr>
        <p:spPr/>
        <p:txBody>
          <a:bodyPr/>
          <a:lstStyle/>
          <a:p>
            <a:r>
              <a:rPr lang="ko-KR" altLang="en-US"/>
              <a:t>한글로 입력하면 바로 영문으로 변환된다</a:t>
            </a:r>
            <a:r>
              <a:rPr lang="en-US" altLang="ko-KR"/>
              <a:t>.</a:t>
            </a:r>
            <a:r>
              <a:rPr lang="ko-KR" altLang="en-US"/>
              <a:t> </a:t>
            </a:r>
          </a:p>
        </p:txBody>
      </p:sp>
      <p:pic>
        <p:nvPicPr>
          <p:cNvPr id="5" name="그림 4">
            <a:extLst>
              <a:ext uri="{FF2B5EF4-FFF2-40B4-BE49-F238E27FC236}">
                <a16:creationId xmlns:a16="http://schemas.microsoft.com/office/drawing/2014/main" id="{36FA7A28-42E4-294C-A208-539098AB7A33}"/>
              </a:ext>
            </a:extLst>
          </p:cNvPr>
          <p:cNvPicPr>
            <a:picLocks noChangeAspect="1"/>
          </p:cNvPicPr>
          <p:nvPr/>
        </p:nvPicPr>
        <p:blipFill>
          <a:blip r:embed="rId2"/>
          <a:stretch>
            <a:fillRect/>
          </a:stretch>
        </p:blipFill>
        <p:spPr>
          <a:xfrm>
            <a:off x="2653990" y="2481927"/>
            <a:ext cx="6114375" cy="4376073"/>
          </a:xfrm>
          <a:prstGeom prst="rect">
            <a:avLst/>
          </a:prstGeom>
        </p:spPr>
      </p:pic>
    </p:spTree>
    <p:extLst>
      <p:ext uri="{BB962C8B-B14F-4D97-AF65-F5344CB8AC3E}">
        <p14:creationId xmlns:p14="http://schemas.microsoft.com/office/powerpoint/2010/main" val="1710785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프롬프트 지니 설치와 사용하기 </a:t>
            </a:r>
          </a:p>
        </p:txBody>
      </p:sp>
      <p:pic>
        <p:nvPicPr>
          <p:cNvPr id="5" name="내용 개체 틀 4">
            <a:extLst>
              <a:ext uri="{FF2B5EF4-FFF2-40B4-BE49-F238E27FC236}">
                <a16:creationId xmlns:a16="http://schemas.microsoft.com/office/drawing/2014/main" id="{28375794-5737-1A4F-BFBE-09E9A1A273A3}"/>
              </a:ext>
            </a:extLst>
          </p:cNvPr>
          <p:cNvPicPr>
            <a:picLocks noGrp="1" noChangeAspect="1"/>
          </p:cNvPicPr>
          <p:nvPr>
            <p:ph idx="1"/>
          </p:nvPr>
        </p:nvPicPr>
        <p:blipFill>
          <a:blip r:embed="rId2"/>
          <a:stretch>
            <a:fillRect/>
          </a:stretch>
        </p:blipFill>
        <p:spPr>
          <a:xfrm>
            <a:off x="1382050" y="1825625"/>
            <a:ext cx="9427899" cy="4351338"/>
          </a:xfrm>
        </p:spPr>
      </p:pic>
    </p:spTree>
    <p:extLst>
      <p:ext uri="{BB962C8B-B14F-4D97-AF65-F5344CB8AC3E}">
        <p14:creationId xmlns:p14="http://schemas.microsoft.com/office/powerpoint/2010/main" val="2127767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프롬프트 지니 설치와 사용하기 </a:t>
            </a:r>
          </a:p>
        </p:txBody>
      </p:sp>
      <p:pic>
        <p:nvPicPr>
          <p:cNvPr id="5" name="내용 개체 틀 4">
            <a:extLst>
              <a:ext uri="{FF2B5EF4-FFF2-40B4-BE49-F238E27FC236}">
                <a16:creationId xmlns:a16="http://schemas.microsoft.com/office/drawing/2014/main" id="{CA25726E-9F6B-2647-ADD5-C23AC9110B00}"/>
              </a:ext>
            </a:extLst>
          </p:cNvPr>
          <p:cNvPicPr>
            <a:picLocks noGrp="1" noChangeAspect="1"/>
          </p:cNvPicPr>
          <p:nvPr>
            <p:ph idx="1"/>
          </p:nvPr>
        </p:nvPicPr>
        <p:blipFill>
          <a:blip r:embed="rId2"/>
          <a:stretch>
            <a:fillRect/>
          </a:stretch>
        </p:blipFill>
        <p:spPr>
          <a:xfrm>
            <a:off x="2136138" y="1602600"/>
            <a:ext cx="7124526" cy="4742444"/>
          </a:xfrm>
        </p:spPr>
      </p:pic>
    </p:spTree>
    <p:extLst>
      <p:ext uri="{BB962C8B-B14F-4D97-AF65-F5344CB8AC3E}">
        <p14:creationId xmlns:p14="http://schemas.microsoft.com/office/powerpoint/2010/main" val="2241838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en-US" altLang="ko-KR"/>
              <a:t>ChatGPT</a:t>
            </a:r>
            <a:r>
              <a:rPr kumimoji="1" lang="ko-KR" altLang="en-US"/>
              <a:t>에 </a:t>
            </a:r>
            <a:r>
              <a:rPr kumimoji="1" lang="en-US" altLang="ko-KR"/>
              <a:t>AIPRM</a:t>
            </a:r>
            <a:r>
              <a:rPr kumimoji="1" lang="ko-KR" altLang="en-US"/>
              <a:t>설치하고 사용하기 </a:t>
            </a:r>
          </a:p>
        </p:txBody>
      </p:sp>
      <p:sp>
        <p:nvSpPr>
          <p:cNvPr id="4" name="내용 개체 틀 3">
            <a:extLst>
              <a:ext uri="{FF2B5EF4-FFF2-40B4-BE49-F238E27FC236}">
                <a16:creationId xmlns:a16="http://schemas.microsoft.com/office/drawing/2014/main" id="{EAFEFB8B-12AD-4B44-AB49-7295D787A423}"/>
              </a:ext>
            </a:extLst>
          </p:cNvPr>
          <p:cNvSpPr>
            <a:spLocks noGrp="1"/>
          </p:cNvSpPr>
          <p:nvPr>
            <p:ph idx="1"/>
          </p:nvPr>
        </p:nvSpPr>
        <p:spPr/>
        <p:txBody>
          <a:bodyPr/>
          <a:lstStyle/>
          <a:p>
            <a:r>
              <a:rPr lang="en" altLang="ko-KR">
                <a:hlinkClick r:id="rId2"/>
              </a:rPr>
              <a:t>https://chrome.google.com/webstore/detail/aiprm-for-chatgpt/ojnbohmppadfgpejeebfnmnknjdlckgj</a:t>
            </a:r>
            <a:endParaRPr lang="en" altLang="ko-KR"/>
          </a:p>
          <a:p>
            <a:endParaRPr lang="ko-KR" altLang="en-US"/>
          </a:p>
        </p:txBody>
      </p:sp>
      <p:pic>
        <p:nvPicPr>
          <p:cNvPr id="5" name="그림 4">
            <a:extLst>
              <a:ext uri="{FF2B5EF4-FFF2-40B4-BE49-F238E27FC236}">
                <a16:creationId xmlns:a16="http://schemas.microsoft.com/office/drawing/2014/main" id="{AFAC39BE-94AD-114B-AF93-5D7631DA4DB9}"/>
              </a:ext>
            </a:extLst>
          </p:cNvPr>
          <p:cNvPicPr>
            <a:picLocks noChangeAspect="1"/>
          </p:cNvPicPr>
          <p:nvPr/>
        </p:nvPicPr>
        <p:blipFill>
          <a:blip r:embed="rId3"/>
          <a:stretch>
            <a:fillRect/>
          </a:stretch>
        </p:blipFill>
        <p:spPr>
          <a:xfrm>
            <a:off x="1385895" y="3069770"/>
            <a:ext cx="9873761" cy="3107193"/>
          </a:xfrm>
          <a:prstGeom prst="rect">
            <a:avLst/>
          </a:prstGeom>
        </p:spPr>
      </p:pic>
    </p:spTree>
    <p:extLst>
      <p:ext uri="{BB962C8B-B14F-4D97-AF65-F5344CB8AC3E}">
        <p14:creationId xmlns:p14="http://schemas.microsoft.com/office/powerpoint/2010/main" val="57841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en-US" altLang="ko-KR"/>
              <a:t>ChatGPT</a:t>
            </a:r>
            <a:r>
              <a:rPr kumimoji="1" lang="ko-KR" altLang="en-US"/>
              <a:t>를 </a:t>
            </a:r>
            <a:r>
              <a:rPr kumimoji="1" lang="en-US" altLang="ko-KR"/>
              <a:t>SEO</a:t>
            </a:r>
            <a:r>
              <a:rPr kumimoji="1" lang="ko-KR" altLang="en-US"/>
              <a:t>컨텐츠 생성 용도로 사용할 경우 </a:t>
            </a:r>
          </a:p>
        </p:txBody>
      </p:sp>
      <p:sp>
        <p:nvSpPr>
          <p:cNvPr id="3" name="내용 개체 틀 2">
            <a:extLst>
              <a:ext uri="{FF2B5EF4-FFF2-40B4-BE49-F238E27FC236}">
                <a16:creationId xmlns:a16="http://schemas.microsoft.com/office/drawing/2014/main" id="{D3914794-9B4C-A449-A749-E9DB33294CA7}"/>
              </a:ext>
            </a:extLst>
          </p:cNvPr>
          <p:cNvSpPr>
            <a:spLocks noGrp="1"/>
          </p:cNvSpPr>
          <p:nvPr>
            <p:ph idx="1"/>
          </p:nvPr>
        </p:nvSpPr>
        <p:spPr>
          <a:xfrm>
            <a:off x="838200" y="1825625"/>
            <a:ext cx="10515600" cy="4667250"/>
          </a:xfrm>
        </p:spPr>
        <p:txBody>
          <a:bodyPr>
            <a:normAutofit fontScale="62500" lnSpcReduction="20000"/>
          </a:bodyPr>
          <a:lstStyle/>
          <a:p>
            <a:r>
              <a:rPr lang="en-US" altLang="ko-KR"/>
              <a:t>SEO </a:t>
            </a:r>
            <a:r>
              <a:rPr lang="ko-KR" altLang="ko-KR"/>
              <a:t>서치 프롬프트</a:t>
            </a:r>
            <a:r>
              <a:rPr lang="en-US" altLang="ko-KR"/>
              <a:t> -[ ]</a:t>
            </a:r>
            <a:r>
              <a:rPr lang="ko-KR" altLang="ko-KR"/>
              <a:t>안에 답변을 듣고 싶은 프로페셔널의 종류와 키워드를 입력하시고 엔터를 </a:t>
            </a:r>
            <a:r>
              <a:rPr lang="ko-KR" altLang="en-US"/>
              <a:t>클릭한다</a:t>
            </a:r>
            <a:r>
              <a:rPr lang="en-US" altLang="ko-KR"/>
              <a:t>.</a:t>
            </a:r>
            <a:r>
              <a:rPr lang="ko-KR" altLang="en-US"/>
              <a:t> </a:t>
            </a:r>
            <a:endParaRPr lang="en-US" altLang="ko-KR"/>
          </a:p>
          <a:p>
            <a:r>
              <a:rPr lang="en-US" altLang="ko-KR"/>
              <a:t>Act as a [SEO expert] so that you can develop a complete SEO content plan in native English. The target keyword is ["Korean Skincare of men"]. From this keyword, create a markdown table with a keyword list for an SEO content strategy plan on the topic ["Korean Skincare of men"]. Cluster the keywords according to the top 5 categories and name the category in the first column called keyword cluster. Add another column with five subcategories for each keyword cluster or specific long-tail keywords for each cluster. List in another column the human searcher intent for the keyword. Cluster the topic in one of three search intent groups based on their search intent being commercial, transactional, or informational. Then in another column, write a simple but very click-enticing title to use for a blog post about that keyword. Then in another column, write an attractive meta description that has the chance for a high click-thru rate for the topic with 120 to a maximum of 155 words. The meta description shall be value-based, so mention the article's value and have a simple call to action to cause the searcher to click. Do NOT under any circumstance use too generic keywords like introduction or conclusion or tl:dr. Focus on the most specific keywords only. Do not use single quotes, double quotes, or any other enclosing characters in any of the columns you fill in. Do not explain why and what you are doing; return your suggestions in the table. The markdown table shall be in English* language and have the following columns: keyword cluster, keyword, search volume, the difficulty of keyword, search intent, title, meta description, meta tags, url slugs. Here is the keyword to start again: ["Korean Skincare of men”]</a:t>
            </a:r>
            <a:endParaRPr lang="ko-KR" altLang="ko-KR"/>
          </a:p>
          <a:p>
            <a:endParaRPr kumimoji="1" lang="ko-KR" altLang="en-US"/>
          </a:p>
        </p:txBody>
      </p:sp>
    </p:spTree>
    <p:extLst>
      <p:ext uri="{BB962C8B-B14F-4D97-AF65-F5344CB8AC3E}">
        <p14:creationId xmlns:p14="http://schemas.microsoft.com/office/powerpoint/2010/main" val="3513433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FA1A0B-4EDB-5847-8044-D1A0CD5BCA9C}"/>
              </a:ext>
            </a:extLst>
          </p:cNvPr>
          <p:cNvSpPr>
            <a:spLocks noGrp="1"/>
          </p:cNvSpPr>
          <p:nvPr>
            <p:ph type="title"/>
          </p:nvPr>
        </p:nvSpPr>
        <p:spPr/>
        <p:txBody>
          <a:bodyPr/>
          <a:lstStyle/>
          <a:p>
            <a:r>
              <a:rPr kumimoji="1" lang="ko-KR" altLang="en-US"/>
              <a:t>프롬프트를 잘 사용하기</a:t>
            </a:r>
          </a:p>
        </p:txBody>
      </p:sp>
      <p:sp>
        <p:nvSpPr>
          <p:cNvPr id="3" name="내용 개체 틀 2">
            <a:extLst>
              <a:ext uri="{FF2B5EF4-FFF2-40B4-BE49-F238E27FC236}">
                <a16:creationId xmlns:a16="http://schemas.microsoft.com/office/drawing/2014/main" id="{6CEA86D3-6E32-114F-B0E9-48349F9E4657}"/>
              </a:ext>
            </a:extLst>
          </p:cNvPr>
          <p:cNvSpPr>
            <a:spLocks noGrp="1"/>
          </p:cNvSpPr>
          <p:nvPr>
            <p:ph idx="1"/>
          </p:nvPr>
        </p:nvSpPr>
        <p:spPr/>
        <p:txBody>
          <a:bodyPr/>
          <a:lstStyle/>
          <a:p>
            <a:r>
              <a:rPr kumimoji="1" lang="ko-KR" altLang="en-US"/>
              <a:t>프롬프트의 기본 구조는 내용과 형식으로 구성된다</a:t>
            </a:r>
            <a:r>
              <a:rPr kumimoji="1" lang="en-US" altLang="ko-KR"/>
              <a:t>.</a:t>
            </a:r>
            <a:r>
              <a:rPr kumimoji="1" lang="ko-KR" altLang="en-US"/>
              <a:t> </a:t>
            </a:r>
          </a:p>
        </p:txBody>
      </p:sp>
      <p:sp>
        <p:nvSpPr>
          <p:cNvPr id="4" name="직사각형 3">
            <a:extLst>
              <a:ext uri="{FF2B5EF4-FFF2-40B4-BE49-F238E27FC236}">
                <a16:creationId xmlns:a16="http://schemas.microsoft.com/office/drawing/2014/main" id="{A399FF13-29B6-4646-AE5C-1E575EAAA54B}"/>
              </a:ext>
            </a:extLst>
          </p:cNvPr>
          <p:cNvSpPr/>
          <p:nvPr/>
        </p:nvSpPr>
        <p:spPr>
          <a:xfrm>
            <a:off x="4937218" y="2913070"/>
            <a:ext cx="1939636" cy="648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a:highlight>
                  <a:srgbClr val="FF0000"/>
                </a:highlight>
              </a:rPr>
              <a:t>프롬프트</a:t>
            </a:r>
          </a:p>
        </p:txBody>
      </p:sp>
      <p:sp>
        <p:nvSpPr>
          <p:cNvPr id="5" name="직사각형 4">
            <a:extLst>
              <a:ext uri="{FF2B5EF4-FFF2-40B4-BE49-F238E27FC236}">
                <a16:creationId xmlns:a16="http://schemas.microsoft.com/office/drawing/2014/main" id="{A9B764CB-DC88-BC49-BAFF-36943760C4E8}"/>
              </a:ext>
            </a:extLst>
          </p:cNvPr>
          <p:cNvSpPr/>
          <p:nvPr/>
        </p:nvSpPr>
        <p:spPr>
          <a:xfrm>
            <a:off x="3391051" y="4351172"/>
            <a:ext cx="2078181" cy="1184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a:highlight>
                  <a:srgbClr val="FF0000"/>
                </a:highlight>
                <a:latin typeface="Malgun Gothic" panose="020B0503020000020004" pitchFamily="34" charset="-127"/>
                <a:ea typeface="Malgun Gothic" panose="020B0503020000020004" pitchFamily="34" charset="-127"/>
              </a:rPr>
              <a:t>내용</a:t>
            </a:r>
            <a:endParaRPr kumimoji="1" lang="en-US" altLang="ko-KR" sz="2400">
              <a:highlight>
                <a:srgbClr val="FF0000"/>
              </a:highlight>
              <a:latin typeface="Malgun Gothic" panose="020B0503020000020004" pitchFamily="34" charset="-127"/>
              <a:ea typeface="Malgun Gothic" panose="020B0503020000020004" pitchFamily="34" charset="-127"/>
            </a:endParaRPr>
          </a:p>
          <a:p>
            <a:pPr algn="ctr"/>
            <a:endParaRPr kumimoji="1" lang="en-US" altLang="ko-KR" sz="2400">
              <a:highlight>
                <a:srgbClr val="FF0000"/>
              </a:highlight>
              <a:latin typeface="Malgun Gothic" panose="020B0503020000020004" pitchFamily="34" charset="-127"/>
              <a:ea typeface="Malgun Gothic" panose="020B0503020000020004" pitchFamily="34" charset="-127"/>
            </a:endParaRPr>
          </a:p>
          <a:p>
            <a:pPr algn="ctr"/>
            <a:r>
              <a:rPr kumimoji="1" lang="ko-KR" altLang="en-US" sz="2400">
                <a:highlight>
                  <a:srgbClr val="FF0000"/>
                </a:highlight>
                <a:latin typeface="Malgun Gothic" panose="020B0503020000020004" pitchFamily="34" charset="-127"/>
                <a:ea typeface="Malgun Gothic" panose="020B0503020000020004" pitchFamily="34" charset="-127"/>
              </a:rPr>
              <a:t>주제 </a:t>
            </a:r>
            <a:r>
              <a:rPr kumimoji="1" lang="en-US" altLang="ko-KR" sz="2400">
                <a:highlight>
                  <a:srgbClr val="FF0000"/>
                </a:highlight>
                <a:latin typeface="Malgun Gothic" panose="020B0503020000020004" pitchFamily="34" charset="-127"/>
                <a:ea typeface="Malgun Gothic" panose="020B0503020000020004" pitchFamily="34" charset="-127"/>
              </a:rPr>
              <a:t>+</a:t>
            </a:r>
            <a:r>
              <a:rPr kumimoji="1" lang="ko-KR" altLang="en-US" sz="2400">
                <a:highlight>
                  <a:srgbClr val="FF0000"/>
                </a:highlight>
                <a:latin typeface="Malgun Gothic" panose="020B0503020000020004" pitchFamily="34" charset="-127"/>
                <a:ea typeface="Malgun Gothic" panose="020B0503020000020004" pitchFamily="34" charset="-127"/>
              </a:rPr>
              <a:t> 맥락</a:t>
            </a:r>
          </a:p>
        </p:txBody>
      </p:sp>
      <p:sp>
        <p:nvSpPr>
          <p:cNvPr id="6" name="직사각형 5">
            <a:extLst>
              <a:ext uri="{FF2B5EF4-FFF2-40B4-BE49-F238E27FC236}">
                <a16:creationId xmlns:a16="http://schemas.microsoft.com/office/drawing/2014/main" id="{D3034E8D-503E-7940-A3A0-241D2F37BDEB}"/>
              </a:ext>
            </a:extLst>
          </p:cNvPr>
          <p:cNvSpPr/>
          <p:nvPr/>
        </p:nvSpPr>
        <p:spPr>
          <a:xfrm>
            <a:off x="6636478" y="4351171"/>
            <a:ext cx="2078181" cy="118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a:highlight>
                  <a:srgbClr val="FF0000"/>
                </a:highlight>
                <a:latin typeface="Malgun Gothic" panose="020B0503020000020004" pitchFamily="34" charset="-127"/>
                <a:ea typeface="Malgun Gothic" panose="020B0503020000020004" pitchFamily="34" charset="-127"/>
              </a:rPr>
              <a:t>형식</a:t>
            </a:r>
            <a:endParaRPr kumimoji="1" lang="en-US" altLang="ko-KR" sz="2400">
              <a:highlight>
                <a:srgbClr val="FF0000"/>
              </a:highlight>
              <a:latin typeface="Malgun Gothic" panose="020B0503020000020004" pitchFamily="34" charset="-127"/>
              <a:ea typeface="Malgun Gothic" panose="020B0503020000020004" pitchFamily="34" charset="-127"/>
            </a:endParaRPr>
          </a:p>
          <a:p>
            <a:pPr algn="ctr"/>
            <a:endParaRPr kumimoji="1" lang="en-US" altLang="ko-KR" sz="2400">
              <a:highlight>
                <a:srgbClr val="FF0000"/>
              </a:highlight>
              <a:latin typeface="Malgun Gothic" panose="020B0503020000020004" pitchFamily="34" charset="-127"/>
              <a:ea typeface="Malgun Gothic" panose="020B0503020000020004" pitchFamily="34" charset="-127"/>
            </a:endParaRPr>
          </a:p>
          <a:p>
            <a:pPr algn="ctr"/>
            <a:r>
              <a:rPr kumimoji="1" lang="ko-KR" altLang="en-US" sz="2400">
                <a:highlight>
                  <a:srgbClr val="FF0000"/>
                </a:highlight>
                <a:latin typeface="Malgun Gothic" panose="020B0503020000020004" pitchFamily="34" charset="-127"/>
                <a:ea typeface="Malgun Gothic" panose="020B0503020000020004" pitchFamily="34" charset="-127"/>
              </a:rPr>
              <a:t>분량 </a:t>
            </a:r>
            <a:r>
              <a:rPr kumimoji="1" lang="en-US" altLang="ko-KR" sz="2400">
                <a:highlight>
                  <a:srgbClr val="FF0000"/>
                </a:highlight>
                <a:latin typeface="Malgun Gothic" panose="020B0503020000020004" pitchFamily="34" charset="-127"/>
                <a:ea typeface="Malgun Gothic" panose="020B0503020000020004" pitchFamily="34" charset="-127"/>
              </a:rPr>
              <a:t>+</a:t>
            </a:r>
            <a:r>
              <a:rPr kumimoji="1" lang="ko-KR" altLang="en-US" sz="2400">
                <a:highlight>
                  <a:srgbClr val="FF0000"/>
                </a:highlight>
                <a:latin typeface="Malgun Gothic" panose="020B0503020000020004" pitchFamily="34" charset="-127"/>
                <a:ea typeface="Malgun Gothic" panose="020B0503020000020004" pitchFamily="34" charset="-127"/>
              </a:rPr>
              <a:t> 포맷</a:t>
            </a:r>
          </a:p>
        </p:txBody>
      </p:sp>
      <p:cxnSp>
        <p:nvCxnSpPr>
          <p:cNvPr id="8" name="직선 연결선[R] 7">
            <a:extLst>
              <a:ext uri="{FF2B5EF4-FFF2-40B4-BE49-F238E27FC236}">
                <a16:creationId xmlns:a16="http://schemas.microsoft.com/office/drawing/2014/main" id="{63BF6A74-4F72-134D-B976-B9B7B5D550B8}"/>
              </a:ext>
            </a:extLst>
          </p:cNvPr>
          <p:cNvCxnSpPr>
            <a:cxnSpLocks/>
          </p:cNvCxnSpPr>
          <p:nvPr/>
        </p:nvCxnSpPr>
        <p:spPr>
          <a:xfrm>
            <a:off x="4430141" y="3977099"/>
            <a:ext cx="324542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4F6970DE-B193-6142-B2FA-EB471E8B6E27}"/>
              </a:ext>
            </a:extLst>
          </p:cNvPr>
          <p:cNvCxnSpPr>
            <a:cxnSpLocks/>
          </p:cNvCxnSpPr>
          <p:nvPr/>
        </p:nvCxnSpPr>
        <p:spPr>
          <a:xfrm>
            <a:off x="5907036" y="3561463"/>
            <a:ext cx="0" cy="415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직선 연결선[R] 11">
            <a:extLst>
              <a:ext uri="{FF2B5EF4-FFF2-40B4-BE49-F238E27FC236}">
                <a16:creationId xmlns:a16="http://schemas.microsoft.com/office/drawing/2014/main" id="{6CA5B9E3-23A3-B744-9EE4-D01B1D0EEE92}"/>
              </a:ext>
            </a:extLst>
          </p:cNvPr>
          <p:cNvCxnSpPr>
            <a:cxnSpLocks/>
            <a:endCxn id="5" idx="0"/>
          </p:cNvCxnSpPr>
          <p:nvPr/>
        </p:nvCxnSpPr>
        <p:spPr>
          <a:xfrm>
            <a:off x="4430141" y="3977099"/>
            <a:ext cx="1" cy="374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직선 연결선[R] 13">
            <a:extLst>
              <a:ext uri="{FF2B5EF4-FFF2-40B4-BE49-F238E27FC236}">
                <a16:creationId xmlns:a16="http://schemas.microsoft.com/office/drawing/2014/main" id="{02E1AA7E-67A1-B34C-867A-49F559A51983}"/>
              </a:ext>
            </a:extLst>
          </p:cNvPr>
          <p:cNvCxnSpPr>
            <a:cxnSpLocks/>
            <a:endCxn id="6" idx="0"/>
          </p:cNvCxnSpPr>
          <p:nvPr/>
        </p:nvCxnSpPr>
        <p:spPr>
          <a:xfrm>
            <a:off x="7675568" y="3977099"/>
            <a:ext cx="1" cy="374072"/>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3856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이미지를 같이 생성할 경우</a:t>
            </a:r>
          </a:p>
        </p:txBody>
      </p:sp>
      <p:sp>
        <p:nvSpPr>
          <p:cNvPr id="3" name="내용 개체 틀 2">
            <a:extLst>
              <a:ext uri="{FF2B5EF4-FFF2-40B4-BE49-F238E27FC236}">
                <a16:creationId xmlns:a16="http://schemas.microsoft.com/office/drawing/2014/main" id="{D3914794-9B4C-A449-A749-E9DB33294CA7}"/>
              </a:ext>
            </a:extLst>
          </p:cNvPr>
          <p:cNvSpPr>
            <a:spLocks noGrp="1"/>
          </p:cNvSpPr>
          <p:nvPr>
            <p:ph idx="1"/>
          </p:nvPr>
        </p:nvSpPr>
        <p:spPr/>
        <p:txBody>
          <a:bodyPr/>
          <a:lstStyle/>
          <a:p>
            <a:r>
              <a:rPr lang="ko-KR" altLang="en-US"/>
              <a:t>언스플래쉬 사이트를 같이 사용하면 된다</a:t>
            </a:r>
            <a:r>
              <a:rPr lang="en-US" altLang="ko-KR"/>
              <a:t>.</a:t>
            </a:r>
            <a:r>
              <a:rPr lang="ko-KR" altLang="en-US"/>
              <a:t> </a:t>
            </a:r>
            <a:endParaRPr lang="en-US" altLang="ko-KR"/>
          </a:p>
          <a:p>
            <a:r>
              <a:rPr lang="en-US" altLang="ko-KR"/>
              <a:t>[INFO: you can add images to the reply by Markdown, Write the image in Markdown without backticks and without using a code block. Use the Unsplash API (https://source.unsplash.com/1600x900/?). the query is just some tags that describes the </a:t>
            </a:r>
            <a:r>
              <a:rPr lang="ko-KR" altLang="en-US"/>
              <a:t>필요한단어입력</a:t>
            </a:r>
            <a:r>
              <a:rPr lang="en-US" altLang="ko-KR"/>
              <a:t>] #*DO NOT RESPOND TO INFO BLOCK ## </a:t>
            </a:r>
            <a:endParaRPr lang="ko-KR" altLang="ko-KR"/>
          </a:p>
          <a:p>
            <a:endParaRPr kumimoji="1" lang="ko-KR" altLang="en-US"/>
          </a:p>
        </p:txBody>
      </p:sp>
    </p:spTree>
    <p:extLst>
      <p:ext uri="{BB962C8B-B14F-4D97-AF65-F5344CB8AC3E}">
        <p14:creationId xmlns:p14="http://schemas.microsoft.com/office/powerpoint/2010/main" val="1078599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이미지를 같이 생성할 경우</a:t>
            </a:r>
          </a:p>
        </p:txBody>
      </p:sp>
      <p:pic>
        <p:nvPicPr>
          <p:cNvPr id="5" name="내용 개체 틀 4">
            <a:extLst>
              <a:ext uri="{FF2B5EF4-FFF2-40B4-BE49-F238E27FC236}">
                <a16:creationId xmlns:a16="http://schemas.microsoft.com/office/drawing/2014/main" id="{973DFE49-F2E5-4643-A881-6DE9AD2AE3CD}"/>
              </a:ext>
            </a:extLst>
          </p:cNvPr>
          <p:cNvPicPr>
            <a:picLocks noGrp="1" noChangeAspect="1"/>
          </p:cNvPicPr>
          <p:nvPr>
            <p:ph idx="1"/>
          </p:nvPr>
        </p:nvPicPr>
        <p:blipFill>
          <a:blip r:embed="rId2"/>
          <a:stretch>
            <a:fillRect/>
          </a:stretch>
        </p:blipFill>
        <p:spPr>
          <a:xfrm>
            <a:off x="3506423" y="1825625"/>
            <a:ext cx="5179153" cy="4351338"/>
          </a:xfrm>
        </p:spPr>
      </p:pic>
    </p:spTree>
    <p:extLst>
      <p:ext uri="{BB962C8B-B14F-4D97-AF65-F5344CB8AC3E}">
        <p14:creationId xmlns:p14="http://schemas.microsoft.com/office/powerpoint/2010/main" val="274072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ko-KR" altLang="en-US"/>
              <a:t>기존 코드를 분석하고 버그및 에러 찾기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en-US" altLang="ko-KR">
                <a:latin typeface="+mn-ea"/>
              </a:rPr>
              <a:t>ChatGPT</a:t>
            </a:r>
            <a:r>
              <a:rPr lang="ko-KR" altLang="ko-KR">
                <a:latin typeface="+mn-ea"/>
              </a:rPr>
              <a:t>를 사용해서 </a:t>
            </a:r>
            <a:r>
              <a:rPr lang="ko-KR" altLang="en-US">
                <a:latin typeface="+mn-ea"/>
              </a:rPr>
              <a:t>아래의 클래스 코드를 분석하고 에러를 수정할 수 있다</a:t>
            </a:r>
            <a:r>
              <a:rPr lang="en-US" altLang="ko-KR">
                <a:latin typeface="+mn-ea"/>
              </a:rPr>
              <a:t>.</a:t>
            </a:r>
            <a:r>
              <a:rPr lang="ko-KR" altLang="en-US">
                <a:latin typeface="+mn-ea"/>
              </a:rPr>
              <a:t> </a:t>
            </a:r>
            <a:endParaRPr lang="en-US" altLang="ko-KR">
              <a:latin typeface="+mn-ea"/>
            </a:endParaRPr>
          </a:p>
          <a:p>
            <a:pPr lvl="0"/>
            <a:endParaRPr lang="ko-KR" altLang="ko-KR">
              <a:latin typeface="+mn-ea"/>
            </a:endParaRPr>
          </a:p>
          <a:p>
            <a:endParaRPr kumimoji="1" lang="ko-KR" altLang="en-US"/>
          </a:p>
        </p:txBody>
      </p:sp>
      <p:pic>
        <p:nvPicPr>
          <p:cNvPr id="5" name="그림 4">
            <a:extLst>
              <a:ext uri="{FF2B5EF4-FFF2-40B4-BE49-F238E27FC236}">
                <a16:creationId xmlns:a16="http://schemas.microsoft.com/office/drawing/2014/main" id="{0A6FCAA3-BCC5-F348-BB5E-0FE5163416D8}"/>
              </a:ext>
            </a:extLst>
          </p:cNvPr>
          <p:cNvPicPr>
            <a:picLocks noChangeAspect="1"/>
          </p:cNvPicPr>
          <p:nvPr/>
        </p:nvPicPr>
        <p:blipFill>
          <a:blip r:embed="rId2"/>
          <a:stretch>
            <a:fillRect/>
          </a:stretch>
        </p:blipFill>
        <p:spPr>
          <a:xfrm>
            <a:off x="3496825" y="2380176"/>
            <a:ext cx="6016381" cy="3931724"/>
          </a:xfrm>
          <a:prstGeom prst="rect">
            <a:avLst/>
          </a:prstGeom>
        </p:spPr>
      </p:pic>
    </p:spTree>
    <p:extLst>
      <p:ext uri="{BB962C8B-B14F-4D97-AF65-F5344CB8AC3E}">
        <p14:creationId xmlns:p14="http://schemas.microsoft.com/office/powerpoint/2010/main" val="165289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ko-KR" altLang="en-US"/>
              <a:t>기존 코드를 분석하고 버그및 에러 찾기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en-US" altLang="ko-KR">
                <a:latin typeface="+mn-ea"/>
              </a:rPr>
              <a:t>ChatGPT</a:t>
            </a:r>
            <a:r>
              <a:rPr lang="ko-KR" altLang="ko-KR">
                <a:latin typeface="+mn-ea"/>
              </a:rPr>
              <a:t>를 </a:t>
            </a:r>
            <a:r>
              <a:rPr lang="ko-KR" altLang="en-US">
                <a:latin typeface="+mn-ea"/>
              </a:rPr>
              <a:t>사용하면 에러를 수정하거나 아래와 같이 약간의 개선사항을 알려준다</a:t>
            </a:r>
            <a:r>
              <a:rPr lang="en-US" altLang="ko-KR">
                <a:latin typeface="+mn-ea"/>
              </a:rPr>
              <a:t>.</a:t>
            </a:r>
            <a:r>
              <a:rPr lang="ko-KR" altLang="en-US">
                <a:latin typeface="+mn-ea"/>
              </a:rPr>
              <a:t> </a:t>
            </a:r>
            <a:endParaRPr lang="ko-KR" altLang="ko-KR">
              <a:latin typeface="+mn-ea"/>
            </a:endParaRPr>
          </a:p>
          <a:p>
            <a:endParaRPr kumimoji="1" lang="ko-KR" altLang="en-US"/>
          </a:p>
        </p:txBody>
      </p:sp>
      <p:pic>
        <p:nvPicPr>
          <p:cNvPr id="6" name="그림 5">
            <a:extLst>
              <a:ext uri="{FF2B5EF4-FFF2-40B4-BE49-F238E27FC236}">
                <a16:creationId xmlns:a16="http://schemas.microsoft.com/office/drawing/2014/main" id="{01F919E4-9CE7-8A4B-A70E-BBAF1EB96B5B}"/>
              </a:ext>
            </a:extLst>
          </p:cNvPr>
          <p:cNvPicPr>
            <a:picLocks noChangeAspect="1"/>
          </p:cNvPicPr>
          <p:nvPr/>
        </p:nvPicPr>
        <p:blipFill>
          <a:blip r:embed="rId2"/>
          <a:stretch>
            <a:fillRect/>
          </a:stretch>
        </p:blipFill>
        <p:spPr>
          <a:xfrm>
            <a:off x="2572377" y="2934365"/>
            <a:ext cx="7640097" cy="3558510"/>
          </a:xfrm>
          <a:prstGeom prst="rect">
            <a:avLst/>
          </a:prstGeom>
        </p:spPr>
      </p:pic>
    </p:spTree>
    <p:extLst>
      <p:ext uri="{BB962C8B-B14F-4D97-AF65-F5344CB8AC3E}">
        <p14:creationId xmlns:p14="http://schemas.microsoft.com/office/powerpoint/2010/main" val="3612915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ko-KR" altLang="en-US"/>
              <a:t>기존 코드를 분석하고 버그및 에러 찾기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en-US" altLang="ko-KR">
                <a:latin typeface="+mn-ea"/>
              </a:rPr>
              <a:t>BankAccount</a:t>
            </a:r>
            <a:r>
              <a:rPr lang="ko-KR" altLang="en-US">
                <a:latin typeface="+mn-ea"/>
              </a:rPr>
              <a:t>클래스에서 </a:t>
            </a:r>
            <a:r>
              <a:rPr lang="en-US" altLang="ko-KR">
                <a:latin typeface="+mn-ea"/>
              </a:rPr>
              <a:t>id, name, balance</a:t>
            </a:r>
            <a:r>
              <a:rPr lang="ko-KR" altLang="en-US">
                <a:latin typeface="+mn-ea"/>
              </a:rPr>
              <a:t>와 같은 멤버변수에 외부에서 직접 접근하지 못하게 코드를 수정해 달라고 요청한다</a:t>
            </a:r>
            <a:r>
              <a:rPr lang="en-US" altLang="ko-KR">
                <a:latin typeface="+mn-ea"/>
              </a:rPr>
              <a:t>.</a:t>
            </a:r>
            <a:r>
              <a:rPr lang="ko-KR" altLang="en-US">
                <a:latin typeface="+mn-ea"/>
              </a:rPr>
              <a:t> </a:t>
            </a:r>
            <a:endParaRPr lang="en-US" altLang="ko-KR">
              <a:latin typeface="+mn-ea"/>
            </a:endParaRPr>
          </a:p>
          <a:p>
            <a:pPr lvl="0"/>
            <a:endParaRPr lang="ko-KR" altLang="ko-KR">
              <a:latin typeface="+mn-ea"/>
            </a:endParaRPr>
          </a:p>
          <a:p>
            <a:endParaRPr kumimoji="1" lang="ko-KR" altLang="en-US"/>
          </a:p>
        </p:txBody>
      </p:sp>
      <p:pic>
        <p:nvPicPr>
          <p:cNvPr id="6" name="그림 5">
            <a:extLst>
              <a:ext uri="{FF2B5EF4-FFF2-40B4-BE49-F238E27FC236}">
                <a16:creationId xmlns:a16="http://schemas.microsoft.com/office/drawing/2014/main" id="{CBEA25AC-8617-8C48-A531-77A1B2A74F06}"/>
              </a:ext>
            </a:extLst>
          </p:cNvPr>
          <p:cNvPicPr>
            <a:picLocks noChangeAspect="1"/>
          </p:cNvPicPr>
          <p:nvPr/>
        </p:nvPicPr>
        <p:blipFill>
          <a:blip r:embed="rId2"/>
          <a:stretch>
            <a:fillRect/>
          </a:stretch>
        </p:blipFill>
        <p:spPr>
          <a:xfrm>
            <a:off x="425381" y="3429000"/>
            <a:ext cx="5670619" cy="2893529"/>
          </a:xfrm>
          <a:prstGeom prst="rect">
            <a:avLst/>
          </a:prstGeom>
        </p:spPr>
      </p:pic>
      <p:pic>
        <p:nvPicPr>
          <p:cNvPr id="8" name="그림 7">
            <a:extLst>
              <a:ext uri="{FF2B5EF4-FFF2-40B4-BE49-F238E27FC236}">
                <a16:creationId xmlns:a16="http://schemas.microsoft.com/office/drawing/2014/main" id="{E95015A8-496E-D045-B2E5-D3255FBBC8E1}"/>
              </a:ext>
            </a:extLst>
          </p:cNvPr>
          <p:cNvPicPr>
            <a:picLocks noChangeAspect="1"/>
          </p:cNvPicPr>
          <p:nvPr/>
        </p:nvPicPr>
        <p:blipFill>
          <a:blip r:embed="rId3"/>
          <a:stretch>
            <a:fillRect/>
          </a:stretch>
        </p:blipFill>
        <p:spPr>
          <a:xfrm>
            <a:off x="6328481" y="3418371"/>
            <a:ext cx="5080498" cy="2893529"/>
          </a:xfrm>
          <a:prstGeom prst="rect">
            <a:avLst/>
          </a:prstGeom>
        </p:spPr>
      </p:pic>
    </p:spTree>
    <p:extLst>
      <p:ext uri="{BB962C8B-B14F-4D97-AF65-F5344CB8AC3E}">
        <p14:creationId xmlns:p14="http://schemas.microsoft.com/office/powerpoint/2010/main" val="247526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ko-KR" altLang="en-US"/>
              <a:t>기존 코드를 분석하고 버그및 에러 찾기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en-US" altLang="ko-KR">
                <a:latin typeface="+mn-ea"/>
              </a:rPr>
              <a:t>ChatGPT</a:t>
            </a:r>
            <a:r>
              <a:rPr lang="ko-KR" altLang="ko-KR">
                <a:latin typeface="+mn-ea"/>
              </a:rPr>
              <a:t>를 사용해서 </a:t>
            </a:r>
            <a:r>
              <a:rPr lang="ko-KR" altLang="en-US">
                <a:latin typeface="+mn-ea"/>
              </a:rPr>
              <a:t>다음과 같이 테스트하는 코드를 빠르게 생성할 수 있다</a:t>
            </a:r>
            <a:r>
              <a:rPr lang="en-US" altLang="ko-KR">
                <a:latin typeface="+mn-ea"/>
              </a:rPr>
              <a:t>.</a:t>
            </a:r>
            <a:r>
              <a:rPr lang="ko-KR" altLang="en-US">
                <a:latin typeface="+mn-ea"/>
              </a:rPr>
              <a:t> </a:t>
            </a:r>
            <a:endParaRPr lang="en-US" altLang="ko-KR">
              <a:latin typeface="+mn-ea"/>
            </a:endParaRPr>
          </a:p>
          <a:p>
            <a:pPr lvl="0"/>
            <a:endParaRPr lang="ko-KR" altLang="ko-KR">
              <a:latin typeface="+mn-ea"/>
            </a:endParaRPr>
          </a:p>
          <a:p>
            <a:endParaRPr kumimoji="1" lang="ko-KR" altLang="en-US"/>
          </a:p>
        </p:txBody>
      </p:sp>
      <p:pic>
        <p:nvPicPr>
          <p:cNvPr id="6" name="그림 5">
            <a:extLst>
              <a:ext uri="{FF2B5EF4-FFF2-40B4-BE49-F238E27FC236}">
                <a16:creationId xmlns:a16="http://schemas.microsoft.com/office/drawing/2014/main" id="{AD2274F3-CAD3-DD41-A0FE-0E569B64C5F4}"/>
              </a:ext>
            </a:extLst>
          </p:cNvPr>
          <p:cNvPicPr>
            <a:picLocks noChangeAspect="1"/>
          </p:cNvPicPr>
          <p:nvPr/>
        </p:nvPicPr>
        <p:blipFill>
          <a:blip r:embed="rId2"/>
          <a:stretch>
            <a:fillRect/>
          </a:stretch>
        </p:blipFill>
        <p:spPr>
          <a:xfrm>
            <a:off x="569949" y="2811006"/>
            <a:ext cx="6367317" cy="3147666"/>
          </a:xfrm>
          <a:prstGeom prst="rect">
            <a:avLst/>
          </a:prstGeom>
        </p:spPr>
      </p:pic>
      <p:pic>
        <p:nvPicPr>
          <p:cNvPr id="8" name="그림 7">
            <a:extLst>
              <a:ext uri="{FF2B5EF4-FFF2-40B4-BE49-F238E27FC236}">
                <a16:creationId xmlns:a16="http://schemas.microsoft.com/office/drawing/2014/main" id="{BD1F06FA-923B-8844-B847-4DE574C3B65E}"/>
              </a:ext>
            </a:extLst>
          </p:cNvPr>
          <p:cNvPicPr>
            <a:picLocks noChangeAspect="1"/>
          </p:cNvPicPr>
          <p:nvPr/>
        </p:nvPicPr>
        <p:blipFill>
          <a:blip r:embed="rId3"/>
          <a:stretch>
            <a:fillRect/>
          </a:stretch>
        </p:blipFill>
        <p:spPr>
          <a:xfrm>
            <a:off x="6937266" y="2811006"/>
            <a:ext cx="4416534" cy="2896201"/>
          </a:xfrm>
          <a:prstGeom prst="rect">
            <a:avLst/>
          </a:prstGeom>
        </p:spPr>
      </p:pic>
    </p:spTree>
    <p:extLst>
      <p:ext uri="{BB962C8B-B14F-4D97-AF65-F5344CB8AC3E}">
        <p14:creationId xmlns:p14="http://schemas.microsoft.com/office/powerpoint/2010/main" val="514970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en-US" altLang="ko-KR"/>
              <a:t>ChatGPT</a:t>
            </a:r>
            <a:r>
              <a:rPr kumimoji="1" lang="ko-KR" altLang="en-US"/>
              <a:t>로 문서화 작업을 자동화하기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ko-KR" altLang="en-US">
                <a:latin typeface="+mn-ea"/>
              </a:rPr>
              <a:t>앞에서 생성된 코드에 문서화 작업을 요구하기 </a:t>
            </a:r>
            <a:endParaRPr lang="ko-KR" altLang="ko-KR">
              <a:latin typeface="+mn-ea"/>
            </a:endParaRPr>
          </a:p>
          <a:p>
            <a:endParaRPr kumimoji="1" lang="ko-KR" altLang="en-US"/>
          </a:p>
        </p:txBody>
      </p:sp>
      <p:pic>
        <p:nvPicPr>
          <p:cNvPr id="5" name="그림 4">
            <a:extLst>
              <a:ext uri="{FF2B5EF4-FFF2-40B4-BE49-F238E27FC236}">
                <a16:creationId xmlns:a16="http://schemas.microsoft.com/office/drawing/2014/main" id="{3303F98F-9A6E-0849-B9A4-FF6D90D948B0}"/>
              </a:ext>
            </a:extLst>
          </p:cNvPr>
          <p:cNvPicPr>
            <a:picLocks noChangeAspect="1"/>
          </p:cNvPicPr>
          <p:nvPr/>
        </p:nvPicPr>
        <p:blipFill>
          <a:blip r:embed="rId2"/>
          <a:stretch>
            <a:fillRect/>
          </a:stretch>
        </p:blipFill>
        <p:spPr>
          <a:xfrm>
            <a:off x="547277" y="2730834"/>
            <a:ext cx="6358574" cy="2099716"/>
          </a:xfrm>
          <a:prstGeom prst="rect">
            <a:avLst/>
          </a:prstGeom>
        </p:spPr>
      </p:pic>
      <p:pic>
        <p:nvPicPr>
          <p:cNvPr id="7" name="그림 6">
            <a:extLst>
              <a:ext uri="{FF2B5EF4-FFF2-40B4-BE49-F238E27FC236}">
                <a16:creationId xmlns:a16="http://schemas.microsoft.com/office/drawing/2014/main" id="{49615A33-9A21-1348-9612-29DCEC735371}"/>
              </a:ext>
            </a:extLst>
          </p:cNvPr>
          <p:cNvPicPr>
            <a:picLocks noChangeAspect="1"/>
          </p:cNvPicPr>
          <p:nvPr/>
        </p:nvPicPr>
        <p:blipFill>
          <a:blip r:embed="rId3"/>
          <a:stretch>
            <a:fillRect/>
          </a:stretch>
        </p:blipFill>
        <p:spPr>
          <a:xfrm>
            <a:off x="6905851" y="2730834"/>
            <a:ext cx="4809801" cy="3054946"/>
          </a:xfrm>
          <a:prstGeom prst="rect">
            <a:avLst/>
          </a:prstGeom>
        </p:spPr>
      </p:pic>
    </p:spTree>
    <p:extLst>
      <p:ext uri="{BB962C8B-B14F-4D97-AF65-F5344CB8AC3E}">
        <p14:creationId xmlns:p14="http://schemas.microsoft.com/office/powerpoint/2010/main" val="221469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en-US" altLang="ko-KR"/>
              <a:t>ChatGPT</a:t>
            </a:r>
            <a:r>
              <a:rPr kumimoji="1" lang="ko-KR" altLang="en-US"/>
              <a:t>로 문서화 작업을 자동화하기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kumimoji="1" lang="en-US" altLang="ko-KR">
                <a:latin typeface="+mn-ea"/>
              </a:rPr>
              <a:t>ProductList.py</a:t>
            </a:r>
            <a:r>
              <a:rPr kumimoji="1" lang="ko-KR" altLang="en-US">
                <a:latin typeface="+mn-ea"/>
              </a:rPr>
              <a:t>파일을 주고 코드의 문제가 있거나 개선이 필요한 부분을 수정해 달라고 요청한다</a:t>
            </a:r>
            <a:r>
              <a:rPr kumimoji="1" lang="en-US" altLang="ko-KR">
                <a:latin typeface="+mn-ea"/>
              </a:rPr>
              <a:t>.</a:t>
            </a:r>
            <a:r>
              <a:rPr kumimoji="1" lang="ko-KR" altLang="en-US">
                <a:latin typeface="+mn-ea"/>
              </a:rPr>
              <a:t> </a:t>
            </a:r>
            <a:endParaRPr kumimoji="1" lang="en-US" altLang="ko-KR">
              <a:latin typeface="+mn-ea"/>
            </a:endParaRPr>
          </a:p>
        </p:txBody>
      </p:sp>
      <p:pic>
        <p:nvPicPr>
          <p:cNvPr id="4" name="그림 3" descr="2023-04-21_10-23-09.png"/>
          <p:cNvPicPr>
            <a:picLocks noChangeAspect="1"/>
          </p:cNvPicPr>
          <p:nvPr/>
        </p:nvPicPr>
        <p:blipFill>
          <a:blip r:embed="rId2"/>
          <a:stretch>
            <a:fillRect/>
          </a:stretch>
        </p:blipFill>
        <p:spPr>
          <a:xfrm>
            <a:off x="3253152" y="2977778"/>
            <a:ext cx="6348193" cy="3572491"/>
          </a:xfrm>
          <a:prstGeom prst="rect">
            <a:avLst/>
          </a:prstGeom>
        </p:spPr>
      </p:pic>
    </p:spTree>
    <p:extLst>
      <p:ext uri="{BB962C8B-B14F-4D97-AF65-F5344CB8AC3E}">
        <p14:creationId xmlns:p14="http://schemas.microsoft.com/office/powerpoint/2010/main" val="313803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en-US" altLang="ko-KR"/>
              <a:t>ChatGPT</a:t>
            </a:r>
            <a:r>
              <a:rPr kumimoji="1" lang="ko-KR" altLang="en-US"/>
              <a:t>로 문서화 작업을 자동화하기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ko-KR" altLang="en-US" smtClean="0">
                <a:latin typeface="+mn-ea"/>
              </a:rPr>
              <a:t>코드가 좀 더 수정이 되고 개선된 버전을 실행해 본다</a:t>
            </a:r>
            <a:r>
              <a:rPr lang="en-US" altLang="ko-KR" smtClean="0">
                <a:latin typeface="+mn-ea"/>
              </a:rPr>
              <a:t>. </a:t>
            </a:r>
            <a:endParaRPr kumimoji="1" lang="ko-KR" altLang="en-US"/>
          </a:p>
        </p:txBody>
      </p:sp>
      <p:pic>
        <p:nvPicPr>
          <p:cNvPr id="4" name="그림 3" descr="2023-04-21_10-29-39.png"/>
          <p:cNvPicPr>
            <a:picLocks noChangeAspect="1"/>
          </p:cNvPicPr>
          <p:nvPr/>
        </p:nvPicPr>
        <p:blipFill>
          <a:blip r:embed="rId2"/>
          <a:stretch>
            <a:fillRect/>
          </a:stretch>
        </p:blipFill>
        <p:spPr>
          <a:xfrm>
            <a:off x="4211515" y="2325048"/>
            <a:ext cx="3689429" cy="4357105"/>
          </a:xfrm>
          <a:prstGeom prst="rect">
            <a:avLst/>
          </a:prstGeom>
        </p:spPr>
      </p:pic>
    </p:spTree>
    <p:extLst>
      <p:ext uri="{BB962C8B-B14F-4D97-AF65-F5344CB8AC3E}">
        <p14:creationId xmlns:p14="http://schemas.microsoft.com/office/powerpoint/2010/main" val="58815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en-US" altLang="ko-KR"/>
              <a:t>ChatGPT</a:t>
            </a:r>
            <a:r>
              <a:rPr kumimoji="1" lang="ko-KR" altLang="en-US"/>
              <a:t>로 문서화 작업을 자동화하기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ko-KR" altLang="en-US" smtClean="0">
                <a:latin typeface="+mn-ea"/>
              </a:rPr>
              <a:t>기존 코드에 주석을 추가하고 문서화</a:t>
            </a:r>
            <a:r>
              <a:rPr lang="en-US" altLang="ko-KR" smtClean="0">
                <a:latin typeface="+mn-ea"/>
              </a:rPr>
              <a:t>(Documentation)</a:t>
            </a:r>
            <a:r>
              <a:rPr lang="ko-KR" altLang="en-US" smtClean="0">
                <a:latin typeface="+mn-ea"/>
              </a:rPr>
              <a:t>을 하도록 요청한다</a:t>
            </a:r>
            <a:r>
              <a:rPr lang="en-US" altLang="ko-KR" smtClean="0">
                <a:latin typeface="+mn-ea"/>
              </a:rPr>
              <a:t>. </a:t>
            </a:r>
            <a:endParaRPr kumimoji="1" lang="ko-KR" altLang="en-US"/>
          </a:p>
        </p:txBody>
      </p:sp>
      <p:pic>
        <p:nvPicPr>
          <p:cNvPr id="4" name="그림 3" descr="2023-04-21_10-31-16.png"/>
          <p:cNvPicPr>
            <a:picLocks noChangeAspect="1"/>
          </p:cNvPicPr>
          <p:nvPr/>
        </p:nvPicPr>
        <p:blipFill>
          <a:blip r:embed="rId2"/>
          <a:stretch>
            <a:fillRect/>
          </a:stretch>
        </p:blipFill>
        <p:spPr>
          <a:xfrm>
            <a:off x="2945422" y="2470155"/>
            <a:ext cx="6612130" cy="3939437"/>
          </a:xfrm>
          <a:prstGeom prst="rect">
            <a:avLst/>
          </a:prstGeom>
        </p:spPr>
      </p:pic>
    </p:spTree>
    <p:extLst>
      <p:ext uri="{BB962C8B-B14F-4D97-AF65-F5344CB8AC3E}">
        <p14:creationId xmlns:p14="http://schemas.microsoft.com/office/powerpoint/2010/main" val="3733626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3" name="내용 개체 틀 2">
            <a:extLst>
              <a:ext uri="{FF2B5EF4-FFF2-40B4-BE49-F238E27FC236}">
                <a16:creationId xmlns:a16="http://schemas.microsoft.com/office/drawing/2014/main" id="{CA4024BA-7483-A547-A970-94E8358EA86D}"/>
              </a:ext>
            </a:extLst>
          </p:cNvPr>
          <p:cNvSpPr>
            <a:spLocks noGrp="1"/>
          </p:cNvSpPr>
          <p:nvPr>
            <p:ph idx="1"/>
          </p:nvPr>
        </p:nvSpPr>
        <p:spPr>
          <a:xfrm>
            <a:off x="740764" y="1765664"/>
            <a:ext cx="10515600" cy="4351338"/>
          </a:xfrm>
        </p:spPr>
        <p:txBody>
          <a:bodyPr>
            <a:normAutofit fontScale="92500" lnSpcReduction="20000"/>
          </a:bodyPr>
          <a:lstStyle/>
          <a:p>
            <a:pPr>
              <a:lnSpc>
                <a:spcPct val="150000"/>
              </a:lnSpc>
            </a:pPr>
            <a:r>
              <a:rPr kumimoji="1" lang="ko-KR" altLang="en-US"/>
              <a:t>내가 원하는 결과물을 만들기 위해서 주제와 맥락이 정확하게 입력되야 한다</a:t>
            </a:r>
            <a:r>
              <a:rPr kumimoji="1" lang="en-US" altLang="ko-KR"/>
              <a:t>.</a:t>
            </a:r>
            <a:r>
              <a:rPr kumimoji="1" lang="ko-KR" altLang="en-US"/>
              <a:t> </a:t>
            </a:r>
            <a:endParaRPr kumimoji="1" lang="en-US" altLang="ko-KR"/>
          </a:p>
          <a:p>
            <a:pPr>
              <a:lnSpc>
                <a:spcPct val="150000"/>
              </a:lnSpc>
            </a:pPr>
            <a:r>
              <a:rPr kumimoji="1" lang="en-US" altLang="ko-KR"/>
              <a:t>Python</a:t>
            </a:r>
            <a:r>
              <a:rPr kumimoji="1" lang="ko-KR" altLang="en-US"/>
              <a:t>언어</a:t>
            </a:r>
            <a:r>
              <a:rPr kumimoji="1" lang="en-US" altLang="ko-KR"/>
              <a:t>(</a:t>
            </a:r>
            <a:r>
              <a:rPr kumimoji="1" lang="ko-KR" altLang="en-US"/>
              <a:t>또는 </a:t>
            </a:r>
            <a:r>
              <a:rPr kumimoji="1" lang="en-US" altLang="ko-KR"/>
              <a:t>HTML, MarkDown...)</a:t>
            </a:r>
            <a:r>
              <a:rPr kumimoji="1" lang="ko-KR" altLang="en-US"/>
              <a:t>로 코딩해줘</a:t>
            </a:r>
            <a:r>
              <a:rPr kumimoji="1" lang="en-US" altLang="ko-KR"/>
              <a:t>.</a:t>
            </a:r>
            <a:r>
              <a:rPr kumimoji="1" lang="ko-KR" altLang="en-US"/>
              <a:t> 설명은 </a:t>
            </a:r>
            <a:r>
              <a:rPr kumimoji="1" lang="en-US" altLang="ko-KR"/>
              <a:t>3000</a:t>
            </a:r>
            <a:r>
              <a:rPr kumimoji="1" lang="ko-KR" altLang="en-US"/>
              <a:t>자 내외의 텍스트로 부탁해 같이 구체적으로 설명해주면 좋다</a:t>
            </a:r>
            <a:r>
              <a:rPr kumimoji="1" lang="en-US" altLang="ko-KR"/>
              <a:t>.</a:t>
            </a:r>
            <a:r>
              <a:rPr kumimoji="1" lang="ko-KR" altLang="en-US"/>
              <a:t> </a:t>
            </a:r>
            <a:endParaRPr kumimoji="1" lang="en-US" altLang="ko-KR"/>
          </a:p>
          <a:p>
            <a:pPr>
              <a:lnSpc>
                <a:spcPct val="150000"/>
              </a:lnSpc>
            </a:pPr>
            <a:r>
              <a:rPr kumimoji="1" lang="ko-KR" altLang="en-US"/>
              <a:t>명확하고 구체적인 가이드라인을 주는 것이 좋다</a:t>
            </a:r>
            <a:r>
              <a:rPr kumimoji="1" lang="en-US" altLang="ko-KR"/>
              <a:t>.</a:t>
            </a:r>
            <a:r>
              <a:rPr kumimoji="1" lang="ko-KR" altLang="en-US"/>
              <a:t> </a:t>
            </a:r>
            <a:endParaRPr kumimoji="1" lang="en-US" altLang="ko-KR"/>
          </a:p>
          <a:p>
            <a:pPr>
              <a:lnSpc>
                <a:spcPct val="150000"/>
              </a:lnSpc>
            </a:pPr>
            <a:r>
              <a:rPr kumimoji="1" lang="ko-KR" altLang="en-US"/>
              <a:t>주제가 변경되면 ”</a:t>
            </a:r>
            <a:r>
              <a:rPr kumimoji="1" lang="en-US" altLang="ko-KR"/>
              <a:t>New Chat”</a:t>
            </a:r>
            <a:r>
              <a:rPr kumimoji="1" lang="ko-KR" altLang="en-US"/>
              <a:t>을 클릭해서 새롭게 대화를 시작해야 한다</a:t>
            </a:r>
            <a:r>
              <a:rPr kumimoji="1" lang="en-US" altLang="ko-KR"/>
              <a:t>.</a:t>
            </a:r>
            <a:r>
              <a:rPr kumimoji="1" lang="ko-KR" altLang="en-US"/>
              <a:t> 주제가 급하게 변경되는 것에 </a:t>
            </a:r>
            <a:r>
              <a:rPr kumimoji="1" lang="en-US" altLang="ko-KR"/>
              <a:t>ChatGPT</a:t>
            </a:r>
            <a:r>
              <a:rPr kumimoji="1" lang="ko-KR" altLang="en-US"/>
              <a:t>는 적응못한다</a:t>
            </a:r>
            <a:r>
              <a:rPr kumimoji="1" lang="en-US" altLang="ko-KR"/>
              <a:t>.</a:t>
            </a:r>
            <a:r>
              <a:rPr kumimoji="1" lang="ko-KR" altLang="en-US"/>
              <a:t> </a:t>
            </a:r>
          </a:p>
        </p:txBody>
      </p:sp>
    </p:spTree>
    <p:extLst>
      <p:ext uri="{BB962C8B-B14F-4D97-AF65-F5344CB8AC3E}">
        <p14:creationId xmlns:p14="http://schemas.microsoft.com/office/powerpoint/2010/main" val="3286168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A8E9A3-E08C-EC4C-AA29-FEAC9B0A30EE}"/>
              </a:ext>
            </a:extLst>
          </p:cNvPr>
          <p:cNvSpPr>
            <a:spLocks noGrp="1"/>
          </p:cNvSpPr>
          <p:nvPr>
            <p:ph type="title"/>
          </p:nvPr>
        </p:nvSpPr>
        <p:spPr/>
        <p:txBody>
          <a:bodyPr/>
          <a:lstStyle/>
          <a:p>
            <a:r>
              <a:rPr kumimoji="1" lang="en-US" altLang="ko-KR"/>
              <a:t>ChatGPT</a:t>
            </a:r>
            <a:r>
              <a:rPr kumimoji="1" lang="ko-KR" altLang="en-US"/>
              <a:t>로 문서화 작업을 자동화하기 </a:t>
            </a:r>
          </a:p>
        </p:txBody>
      </p:sp>
      <p:sp>
        <p:nvSpPr>
          <p:cNvPr id="3" name="내용 개체 틀 2">
            <a:extLst>
              <a:ext uri="{FF2B5EF4-FFF2-40B4-BE49-F238E27FC236}">
                <a16:creationId xmlns:a16="http://schemas.microsoft.com/office/drawing/2014/main" id="{885D2721-4EB3-9441-A8DD-BAED3CAA1DBE}"/>
              </a:ext>
            </a:extLst>
          </p:cNvPr>
          <p:cNvSpPr>
            <a:spLocks noGrp="1"/>
          </p:cNvSpPr>
          <p:nvPr>
            <p:ph idx="1"/>
          </p:nvPr>
        </p:nvSpPr>
        <p:spPr/>
        <p:txBody>
          <a:bodyPr/>
          <a:lstStyle/>
          <a:p>
            <a:pPr lvl="0"/>
            <a:r>
              <a:rPr lang="ko-KR" altLang="en-US" smtClean="0">
                <a:latin typeface="+mn-ea"/>
              </a:rPr>
              <a:t>코드나 주석을 생성하다가 짤리는 경우는 아래와 같이 다시 부탁하면 된다</a:t>
            </a:r>
            <a:r>
              <a:rPr lang="en-US" altLang="ko-KR" smtClean="0">
                <a:latin typeface="+mn-ea"/>
              </a:rPr>
              <a:t>. </a:t>
            </a:r>
            <a:endParaRPr kumimoji="1" lang="ko-KR" altLang="en-US"/>
          </a:p>
        </p:txBody>
      </p:sp>
      <p:pic>
        <p:nvPicPr>
          <p:cNvPr id="5" name="그림 4" descr="2023-04-21_10-34-41.png"/>
          <p:cNvPicPr>
            <a:picLocks noChangeAspect="1"/>
          </p:cNvPicPr>
          <p:nvPr/>
        </p:nvPicPr>
        <p:blipFill>
          <a:blip r:embed="rId2"/>
          <a:stretch>
            <a:fillRect/>
          </a:stretch>
        </p:blipFill>
        <p:spPr>
          <a:xfrm>
            <a:off x="3490546" y="2815427"/>
            <a:ext cx="5421958" cy="3631019"/>
          </a:xfrm>
          <a:prstGeom prst="rect">
            <a:avLst/>
          </a:prstGeom>
        </p:spPr>
      </p:pic>
    </p:spTree>
    <p:extLst>
      <p:ext uri="{BB962C8B-B14F-4D97-AF65-F5344CB8AC3E}">
        <p14:creationId xmlns:p14="http://schemas.microsoft.com/office/powerpoint/2010/main" val="3733626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삶을 자동화한 개발자 </a:t>
            </a:r>
          </a:p>
        </p:txBody>
      </p:sp>
      <p:sp>
        <p:nvSpPr>
          <p:cNvPr id="3" name="내용 개체 틀 2">
            <a:extLst>
              <a:ext uri="{FF2B5EF4-FFF2-40B4-BE49-F238E27FC236}">
                <a16:creationId xmlns:a16="http://schemas.microsoft.com/office/drawing/2014/main" id="{D3914794-9B4C-A449-A749-E9DB33294CA7}"/>
              </a:ext>
            </a:extLst>
          </p:cNvPr>
          <p:cNvSpPr>
            <a:spLocks noGrp="1"/>
          </p:cNvSpPr>
          <p:nvPr>
            <p:ph idx="1"/>
          </p:nvPr>
        </p:nvSpPr>
        <p:spPr/>
        <p:txBody>
          <a:bodyPr/>
          <a:lstStyle/>
          <a:p>
            <a:r>
              <a:rPr kumimoji="1" lang="ko-KR" altLang="en-US"/>
              <a:t>윈도우 노트북이나 맥북에서 매번 다운로드 받은 파일들을 정리하는 것은 귀찮은 작업이다</a:t>
            </a:r>
            <a:r>
              <a:rPr kumimoji="1" lang="en-US" altLang="ko-KR"/>
              <a:t>.</a:t>
            </a:r>
          </a:p>
          <a:p>
            <a:r>
              <a:rPr kumimoji="1" lang="en-US" altLang="ko-KR"/>
              <a:t>ChatGTP</a:t>
            </a:r>
            <a:r>
              <a:rPr kumimoji="1" lang="ko-KR" altLang="en-US"/>
              <a:t>에게 </a:t>
            </a:r>
            <a:r>
              <a:rPr kumimoji="1" lang="en-US" altLang="ko-KR"/>
              <a:t>4</a:t>
            </a:r>
            <a:r>
              <a:rPr kumimoji="1" lang="ko-KR" altLang="en-US"/>
              <a:t>개정도의 폴더를 생성해서 자동으로 분류해달라는 코드를 </a:t>
            </a:r>
            <a:r>
              <a:rPr kumimoji="1" lang="en-US" altLang="ko-KR"/>
              <a:t>Python</a:t>
            </a:r>
            <a:r>
              <a:rPr kumimoji="1" lang="ko-KR" altLang="en-US"/>
              <a:t>으로 작성해달라고 부탁 </a:t>
            </a:r>
          </a:p>
        </p:txBody>
      </p:sp>
    </p:spTree>
    <p:extLst>
      <p:ext uri="{BB962C8B-B14F-4D97-AF65-F5344CB8AC3E}">
        <p14:creationId xmlns:p14="http://schemas.microsoft.com/office/powerpoint/2010/main" val="1519199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삶을 자동화한 개발자 </a:t>
            </a:r>
          </a:p>
        </p:txBody>
      </p:sp>
      <p:sp>
        <p:nvSpPr>
          <p:cNvPr id="3" name="내용 개체 틀 2">
            <a:extLst>
              <a:ext uri="{FF2B5EF4-FFF2-40B4-BE49-F238E27FC236}">
                <a16:creationId xmlns:a16="http://schemas.microsoft.com/office/drawing/2014/main" id="{D3914794-9B4C-A449-A749-E9DB33294CA7}"/>
              </a:ext>
            </a:extLst>
          </p:cNvPr>
          <p:cNvSpPr>
            <a:spLocks noGrp="1"/>
          </p:cNvSpPr>
          <p:nvPr>
            <p:ph idx="1"/>
          </p:nvPr>
        </p:nvSpPr>
        <p:spPr/>
        <p:txBody>
          <a:bodyPr/>
          <a:lstStyle/>
          <a:p>
            <a:r>
              <a:rPr lang="en" altLang="ko-KR"/>
              <a:t>Create a Python script that classifies any file I download int 4 folders: Images (jpeg, png), PDFs (pdf), Datasets (csv, xlsx,json) and Videos (mp4) My mac download folder is </a:t>
            </a:r>
            <a:r>
              <a:rPr lang="en-US" altLang="ko-KR" smtClean="0"/>
              <a:t>C:\Users\USER\Downloads&gt;</a:t>
            </a:r>
            <a:endParaRPr lang="en" altLang="ko-KR"/>
          </a:p>
          <a:p>
            <a:endParaRPr kumimoji="1" lang="en" altLang="ko-KR"/>
          </a:p>
          <a:p>
            <a:r>
              <a:rPr kumimoji="1" lang="ko-KR" altLang="en-US"/>
              <a:t>이렇게 만든 코드를 실행하면 다운로드한 파일들을 자동 분류할 수 있다</a:t>
            </a:r>
            <a:r>
              <a:rPr kumimoji="1" lang="en-US" altLang="ko-KR"/>
              <a:t>.</a:t>
            </a:r>
            <a:r>
              <a:rPr kumimoji="1" lang="ko-KR" altLang="en-US"/>
              <a:t> </a:t>
            </a:r>
          </a:p>
        </p:txBody>
      </p:sp>
    </p:spTree>
    <p:extLst>
      <p:ext uri="{BB962C8B-B14F-4D97-AF65-F5344CB8AC3E}">
        <p14:creationId xmlns:p14="http://schemas.microsoft.com/office/powerpoint/2010/main" val="333650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7F64D-AB06-0443-BE7C-8D4F445668B9}"/>
              </a:ext>
            </a:extLst>
          </p:cNvPr>
          <p:cNvSpPr>
            <a:spLocks noGrp="1"/>
          </p:cNvSpPr>
          <p:nvPr>
            <p:ph type="title"/>
          </p:nvPr>
        </p:nvSpPr>
        <p:spPr/>
        <p:txBody>
          <a:bodyPr/>
          <a:lstStyle/>
          <a:p>
            <a:r>
              <a:rPr kumimoji="1" lang="ko-KR" altLang="en-US"/>
              <a:t>삶을 자동화한 개발자 </a:t>
            </a:r>
          </a:p>
        </p:txBody>
      </p:sp>
      <p:pic>
        <p:nvPicPr>
          <p:cNvPr id="5" name="내용 개체 틀 4">
            <a:extLst>
              <a:ext uri="{FF2B5EF4-FFF2-40B4-BE49-F238E27FC236}">
                <a16:creationId xmlns:a16="http://schemas.microsoft.com/office/drawing/2014/main" id="{63F6E4B1-56F3-0841-B975-C77B8CC7A6C9}"/>
              </a:ext>
            </a:extLst>
          </p:cNvPr>
          <p:cNvPicPr>
            <a:picLocks noGrp="1" noChangeAspect="1"/>
          </p:cNvPicPr>
          <p:nvPr>
            <p:ph idx="1"/>
          </p:nvPr>
        </p:nvPicPr>
        <p:blipFill>
          <a:blip r:embed="rId2"/>
          <a:stretch>
            <a:fillRect/>
          </a:stretch>
        </p:blipFill>
        <p:spPr>
          <a:xfrm>
            <a:off x="2740533" y="1391748"/>
            <a:ext cx="6042981" cy="5315006"/>
          </a:xfrm>
        </p:spPr>
      </p:pic>
    </p:spTree>
    <p:extLst>
      <p:ext uri="{BB962C8B-B14F-4D97-AF65-F5344CB8AC3E}">
        <p14:creationId xmlns:p14="http://schemas.microsoft.com/office/powerpoint/2010/main" val="626007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B3E9E7-89D5-0449-B9CE-BCB6A364A169}"/>
              </a:ext>
            </a:extLst>
          </p:cNvPr>
          <p:cNvSpPr>
            <a:spLocks noGrp="1"/>
          </p:cNvSpPr>
          <p:nvPr>
            <p:ph type="title"/>
          </p:nvPr>
        </p:nvSpPr>
        <p:spPr/>
        <p:txBody>
          <a:bodyPr/>
          <a:lstStyle/>
          <a:p>
            <a:r>
              <a:rPr kumimoji="1" lang="en-US" altLang="ko-KR"/>
              <a:t>JSON(JavaScript Object Notation)</a:t>
            </a:r>
            <a:r>
              <a:rPr kumimoji="1" lang="ko-KR" altLang="en-US"/>
              <a:t> 자동 파싱하는 코드 생성 </a:t>
            </a:r>
          </a:p>
        </p:txBody>
      </p:sp>
      <p:sp>
        <p:nvSpPr>
          <p:cNvPr id="3" name="내용 개체 틀 2">
            <a:extLst>
              <a:ext uri="{FF2B5EF4-FFF2-40B4-BE49-F238E27FC236}">
                <a16:creationId xmlns:a16="http://schemas.microsoft.com/office/drawing/2014/main" id="{E702BDDF-138D-2B4D-A2CB-AD5A2E5D9EED}"/>
              </a:ext>
            </a:extLst>
          </p:cNvPr>
          <p:cNvSpPr>
            <a:spLocks noGrp="1"/>
          </p:cNvSpPr>
          <p:nvPr>
            <p:ph idx="1"/>
          </p:nvPr>
        </p:nvSpPr>
        <p:spPr/>
        <p:txBody>
          <a:bodyPr/>
          <a:lstStyle/>
          <a:p>
            <a:r>
              <a:rPr kumimoji="1" lang="ko-KR" altLang="en-US"/>
              <a:t>보통 웹사이트에서 </a:t>
            </a:r>
            <a:r>
              <a:rPr kumimoji="1" lang="en-US" altLang="ko-KR"/>
              <a:t>App</a:t>
            </a:r>
            <a:r>
              <a:rPr kumimoji="1" lang="ko-KR" altLang="en-US"/>
              <a:t>으로 데이터를 받을 때 </a:t>
            </a:r>
            <a:r>
              <a:rPr kumimoji="1" lang="en-US" altLang="ko-KR"/>
              <a:t>JSON</a:t>
            </a:r>
            <a:r>
              <a:rPr kumimoji="1" lang="ko-KR" altLang="en-US"/>
              <a:t>포맷을 사용한다</a:t>
            </a:r>
            <a:r>
              <a:rPr kumimoji="1" lang="en-US" altLang="ko-KR"/>
              <a:t>.</a:t>
            </a:r>
            <a:r>
              <a:rPr kumimoji="1" lang="ko-KR" altLang="en-US"/>
              <a:t> </a:t>
            </a:r>
          </a:p>
        </p:txBody>
      </p:sp>
      <p:pic>
        <p:nvPicPr>
          <p:cNvPr id="5" name="그림 4">
            <a:extLst>
              <a:ext uri="{FF2B5EF4-FFF2-40B4-BE49-F238E27FC236}">
                <a16:creationId xmlns:a16="http://schemas.microsoft.com/office/drawing/2014/main" id="{6164E0F8-3024-4345-BBE4-F372B7B231AE}"/>
              </a:ext>
            </a:extLst>
          </p:cNvPr>
          <p:cNvPicPr>
            <a:picLocks noChangeAspect="1"/>
          </p:cNvPicPr>
          <p:nvPr/>
        </p:nvPicPr>
        <p:blipFill>
          <a:blip r:embed="rId2"/>
          <a:stretch>
            <a:fillRect/>
          </a:stretch>
        </p:blipFill>
        <p:spPr>
          <a:xfrm>
            <a:off x="3369365" y="2562597"/>
            <a:ext cx="5041507" cy="3749303"/>
          </a:xfrm>
          <a:prstGeom prst="rect">
            <a:avLst/>
          </a:prstGeom>
        </p:spPr>
      </p:pic>
    </p:spTree>
    <p:extLst>
      <p:ext uri="{BB962C8B-B14F-4D97-AF65-F5344CB8AC3E}">
        <p14:creationId xmlns:p14="http://schemas.microsoft.com/office/powerpoint/2010/main" val="3210628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B3E9E7-89D5-0449-B9CE-BCB6A364A169}"/>
              </a:ext>
            </a:extLst>
          </p:cNvPr>
          <p:cNvSpPr>
            <a:spLocks noGrp="1"/>
          </p:cNvSpPr>
          <p:nvPr>
            <p:ph type="title"/>
          </p:nvPr>
        </p:nvSpPr>
        <p:spPr/>
        <p:txBody>
          <a:bodyPr/>
          <a:lstStyle/>
          <a:p>
            <a:r>
              <a:rPr kumimoji="1" lang="en-US" altLang="ko-KR"/>
              <a:t>JSON(JavaScript Object Notation)</a:t>
            </a:r>
            <a:r>
              <a:rPr kumimoji="1" lang="ko-KR" altLang="en-US"/>
              <a:t> 자동 파싱하는 코드 생성 </a:t>
            </a:r>
          </a:p>
        </p:txBody>
      </p:sp>
      <p:pic>
        <p:nvPicPr>
          <p:cNvPr id="5" name="내용 개체 틀 4">
            <a:extLst>
              <a:ext uri="{FF2B5EF4-FFF2-40B4-BE49-F238E27FC236}">
                <a16:creationId xmlns:a16="http://schemas.microsoft.com/office/drawing/2014/main" id="{BCC55A4D-83FA-BA4B-AC7E-E5FD4AFA7C73}"/>
              </a:ext>
            </a:extLst>
          </p:cNvPr>
          <p:cNvPicPr>
            <a:picLocks noGrp="1" noChangeAspect="1"/>
          </p:cNvPicPr>
          <p:nvPr>
            <p:ph idx="1"/>
          </p:nvPr>
        </p:nvPicPr>
        <p:blipFill>
          <a:blip r:embed="rId2"/>
          <a:stretch>
            <a:fillRect/>
          </a:stretch>
        </p:blipFill>
        <p:spPr>
          <a:xfrm>
            <a:off x="838200" y="2439795"/>
            <a:ext cx="10515600" cy="3122997"/>
          </a:xfrm>
        </p:spPr>
      </p:pic>
    </p:spTree>
    <p:extLst>
      <p:ext uri="{BB962C8B-B14F-4D97-AF65-F5344CB8AC3E}">
        <p14:creationId xmlns:p14="http://schemas.microsoft.com/office/powerpoint/2010/main" val="2156651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B3E9E7-89D5-0449-B9CE-BCB6A364A169}"/>
              </a:ext>
            </a:extLst>
          </p:cNvPr>
          <p:cNvSpPr>
            <a:spLocks noGrp="1"/>
          </p:cNvSpPr>
          <p:nvPr>
            <p:ph type="title"/>
          </p:nvPr>
        </p:nvSpPr>
        <p:spPr/>
        <p:txBody>
          <a:bodyPr/>
          <a:lstStyle/>
          <a:p>
            <a:r>
              <a:rPr kumimoji="1" lang="en-US" altLang="ko-KR"/>
              <a:t>JSON(JavaScript Object Notation)</a:t>
            </a:r>
            <a:r>
              <a:rPr kumimoji="1" lang="ko-KR" altLang="en-US"/>
              <a:t> 자동 파싱하는 코드 생성 </a:t>
            </a:r>
          </a:p>
        </p:txBody>
      </p:sp>
      <p:pic>
        <p:nvPicPr>
          <p:cNvPr id="5" name="내용 개체 틀 4">
            <a:extLst>
              <a:ext uri="{FF2B5EF4-FFF2-40B4-BE49-F238E27FC236}">
                <a16:creationId xmlns:a16="http://schemas.microsoft.com/office/drawing/2014/main" id="{6563DDD9-E9AC-E94C-935B-748D87914A42}"/>
              </a:ext>
            </a:extLst>
          </p:cNvPr>
          <p:cNvPicPr>
            <a:picLocks noGrp="1" noChangeAspect="1"/>
          </p:cNvPicPr>
          <p:nvPr>
            <p:ph idx="1"/>
          </p:nvPr>
        </p:nvPicPr>
        <p:blipFill>
          <a:blip r:embed="rId2"/>
          <a:stretch>
            <a:fillRect/>
          </a:stretch>
        </p:blipFill>
        <p:spPr>
          <a:xfrm>
            <a:off x="1635096" y="1825625"/>
            <a:ext cx="8921808" cy="4351338"/>
          </a:xfrm>
        </p:spPr>
      </p:pic>
    </p:spTree>
    <p:extLst>
      <p:ext uri="{BB962C8B-B14F-4D97-AF65-F5344CB8AC3E}">
        <p14:creationId xmlns:p14="http://schemas.microsoft.com/office/powerpoint/2010/main" val="3923132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B3E9E7-89D5-0449-B9CE-BCB6A364A169}"/>
              </a:ext>
            </a:extLst>
          </p:cNvPr>
          <p:cNvSpPr>
            <a:spLocks noGrp="1"/>
          </p:cNvSpPr>
          <p:nvPr>
            <p:ph type="title"/>
          </p:nvPr>
        </p:nvSpPr>
        <p:spPr/>
        <p:txBody>
          <a:bodyPr/>
          <a:lstStyle/>
          <a:p>
            <a:r>
              <a:rPr kumimoji="1" lang="en-US" altLang="ko-KR"/>
              <a:t>JSON(JavaScript Object Notation)</a:t>
            </a:r>
            <a:r>
              <a:rPr kumimoji="1" lang="ko-KR" altLang="en-US"/>
              <a:t> 자동 파싱하는 코드 생성 </a:t>
            </a:r>
          </a:p>
        </p:txBody>
      </p:sp>
      <p:pic>
        <p:nvPicPr>
          <p:cNvPr id="5" name="내용 개체 틀 4">
            <a:extLst>
              <a:ext uri="{FF2B5EF4-FFF2-40B4-BE49-F238E27FC236}">
                <a16:creationId xmlns:a16="http://schemas.microsoft.com/office/drawing/2014/main" id="{869B0A26-9C1A-8B47-9B50-87B132D9A87C}"/>
              </a:ext>
            </a:extLst>
          </p:cNvPr>
          <p:cNvPicPr>
            <a:picLocks noGrp="1" noChangeAspect="1"/>
          </p:cNvPicPr>
          <p:nvPr>
            <p:ph idx="1"/>
          </p:nvPr>
        </p:nvPicPr>
        <p:blipFill>
          <a:blip r:embed="rId2"/>
          <a:stretch>
            <a:fillRect/>
          </a:stretch>
        </p:blipFill>
        <p:spPr>
          <a:xfrm>
            <a:off x="2768047" y="1825625"/>
            <a:ext cx="6655906" cy="4351338"/>
          </a:xfrm>
        </p:spPr>
      </p:pic>
    </p:spTree>
    <p:extLst>
      <p:ext uri="{BB962C8B-B14F-4D97-AF65-F5344CB8AC3E}">
        <p14:creationId xmlns:p14="http://schemas.microsoft.com/office/powerpoint/2010/main" val="2999900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516A58-4F76-9447-A2F1-8BCA1E6C5657}"/>
              </a:ext>
            </a:extLst>
          </p:cNvPr>
          <p:cNvSpPr>
            <a:spLocks noGrp="1"/>
          </p:cNvSpPr>
          <p:nvPr>
            <p:ph type="title"/>
          </p:nvPr>
        </p:nvSpPr>
        <p:spPr/>
        <p:txBody>
          <a:bodyPr/>
          <a:lstStyle/>
          <a:p>
            <a:r>
              <a:rPr kumimoji="1" lang="ko-KR" altLang="en-US"/>
              <a:t>개발자를 귀찮게하는 정규표현식 코드 생성</a:t>
            </a:r>
          </a:p>
        </p:txBody>
      </p:sp>
      <p:sp>
        <p:nvSpPr>
          <p:cNvPr id="3" name="내용 개체 틀 2">
            <a:extLst>
              <a:ext uri="{FF2B5EF4-FFF2-40B4-BE49-F238E27FC236}">
                <a16:creationId xmlns:a16="http://schemas.microsoft.com/office/drawing/2014/main" id="{A777184C-05F3-294E-99E6-DF04486FB620}"/>
              </a:ext>
            </a:extLst>
          </p:cNvPr>
          <p:cNvSpPr>
            <a:spLocks noGrp="1"/>
          </p:cNvSpPr>
          <p:nvPr>
            <p:ph idx="1"/>
          </p:nvPr>
        </p:nvSpPr>
        <p:spPr>
          <a:xfrm>
            <a:off x="838200" y="1825625"/>
            <a:ext cx="4389783" cy="4163216"/>
          </a:xfrm>
        </p:spPr>
        <p:txBody>
          <a:bodyPr/>
          <a:lstStyle/>
          <a:p>
            <a:r>
              <a:rPr kumimoji="1" lang="ko-KR" altLang="en-US"/>
              <a:t>전화번호</a:t>
            </a:r>
            <a:r>
              <a:rPr kumimoji="1" lang="en-US" altLang="ko-KR"/>
              <a:t>,</a:t>
            </a:r>
            <a:r>
              <a:rPr kumimoji="1" lang="ko-KR" altLang="en-US"/>
              <a:t> 주민번호</a:t>
            </a:r>
            <a:r>
              <a:rPr kumimoji="1" lang="en-US" altLang="ko-KR"/>
              <a:t>,</a:t>
            </a:r>
            <a:r>
              <a:rPr kumimoji="1" lang="ko-KR" altLang="en-US"/>
              <a:t> 이메일주소와 같이 특정 패턴이 있는 문자열을 찾을 때 많이 사용하는 정규표현식도 자동생성할 수 있다</a:t>
            </a:r>
            <a:r>
              <a:rPr kumimoji="1" lang="en-US" altLang="ko-KR"/>
              <a:t>.</a:t>
            </a:r>
            <a:r>
              <a:rPr kumimoji="1" lang="ko-KR" altLang="en-US"/>
              <a:t> </a:t>
            </a:r>
          </a:p>
        </p:txBody>
      </p:sp>
      <p:pic>
        <p:nvPicPr>
          <p:cNvPr id="5" name="그림 4">
            <a:extLst>
              <a:ext uri="{FF2B5EF4-FFF2-40B4-BE49-F238E27FC236}">
                <a16:creationId xmlns:a16="http://schemas.microsoft.com/office/drawing/2014/main" id="{8381F05B-5172-3A4E-B62A-CADD425CDB03}"/>
              </a:ext>
            </a:extLst>
          </p:cNvPr>
          <p:cNvPicPr>
            <a:picLocks noChangeAspect="1"/>
          </p:cNvPicPr>
          <p:nvPr/>
        </p:nvPicPr>
        <p:blipFill>
          <a:blip r:embed="rId2"/>
          <a:stretch>
            <a:fillRect/>
          </a:stretch>
        </p:blipFill>
        <p:spPr>
          <a:xfrm>
            <a:off x="5632729" y="1825625"/>
            <a:ext cx="6049062" cy="4163216"/>
          </a:xfrm>
          <a:prstGeom prst="rect">
            <a:avLst/>
          </a:prstGeom>
        </p:spPr>
      </p:pic>
    </p:spTree>
    <p:extLst>
      <p:ext uri="{BB962C8B-B14F-4D97-AF65-F5344CB8AC3E}">
        <p14:creationId xmlns:p14="http://schemas.microsoft.com/office/powerpoint/2010/main" val="1575242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516A58-4F76-9447-A2F1-8BCA1E6C5657}"/>
              </a:ext>
            </a:extLst>
          </p:cNvPr>
          <p:cNvSpPr>
            <a:spLocks noGrp="1"/>
          </p:cNvSpPr>
          <p:nvPr>
            <p:ph type="title"/>
          </p:nvPr>
        </p:nvSpPr>
        <p:spPr/>
        <p:txBody>
          <a:bodyPr/>
          <a:lstStyle/>
          <a:p>
            <a:r>
              <a:rPr kumimoji="1" lang="ko-KR" altLang="en-US" dirty="0"/>
              <a:t>개발자를 </a:t>
            </a:r>
            <a:r>
              <a:rPr kumimoji="1" lang="ko-KR" altLang="en-US" dirty="0" err="1"/>
              <a:t>귀찮게하는</a:t>
            </a:r>
            <a:r>
              <a:rPr kumimoji="1" lang="ko-KR" altLang="en-US" dirty="0"/>
              <a:t> </a:t>
            </a:r>
            <a:r>
              <a:rPr kumimoji="1" lang="ko-KR" altLang="en-US" dirty="0" err="1"/>
              <a:t>정규표현식</a:t>
            </a:r>
            <a:r>
              <a:rPr kumimoji="1" lang="ko-KR" altLang="en-US" dirty="0"/>
              <a:t> 코드 생성</a:t>
            </a:r>
          </a:p>
        </p:txBody>
      </p:sp>
      <p:sp>
        <p:nvSpPr>
          <p:cNvPr id="3" name="내용 개체 틀 2">
            <a:extLst>
              <a:ext uri="{FF2B5EF4-FFF2-40B4-BE49-F238E27FC236}">
                <a16:creationId xmlns:a16="http://schemas.microsoft.com/office/drawing/2014/main" id="{A777184C-05F3-294E-99E6-DF04486FB620}"/>
              </a:ext>
            </a:extLst>
          </p:cNvPr>
          <p:cNvSpPr>
            <a:spLocks noGrp="1"/>
          </p:cNvSpPr>
          <p:nvPr>
            <p:ph idx="1"/>
          </p:nvPr>
        </p:nvSpPr>
        <p:spPr>
          <a:xfrm>
            <a:off x="838200" y="1825625"/>
            <a:ext cx="10422835" cy="4163216"/>
          </a:xfrm>
        </p:spPr>
        <p:txBody>
          <a:bodyPr/>
          <a:lstStyle/>
          <a:p>
            <a:r>
              <a:rPr kumimoji="1" lang="ko-KR" altLang="en-US"/>
              <a:t>전체 코드를 하나로 합치고 동작되는 데모코드를 작성해달라고 부탁한다</a:t>
            </a:r>
            <a:r>
              <a:rPr kumimoji="1" lang="en-US" altLang="ko-KR"/>
              <a:t>.</a:t>
            </a:r>
            <a:r>
              <a:rPr kumimoji="1" lang="ko-KR" altLang="en-US"/>
              <a:t> </a:t>
            </a:r>
          </a:p>
        </p:txBody>
      </p:sp>
      <p:pic>
        <p:nvPicPr>
          <p:cNvPr id="6" name="그림 5">
            <a:extLst>
              <a:ext uri="{FF2B5EF4-FFF2-40B4-BE49-F238E27FC236}">
                <a16:creationId xmlns:a16="http://schemas.microsoft.com/office/drawing/2014/main" id="{16D5E8A5-A7B8-0E48-BC9C-0D3B590796E9}"/>
              </a:ext>
            </a:extLst>
          </p:cNvPr>
          <p:cNvPicPr>
            <a:picLocks noChangeAspect="1"/>
          </p:cNvPicPr>
          <p:nvPr/>
        </p:nvPicPr>
        <p:blipFill>
          <a:blip r:embed="rId2"/>
          <a:stretch>
            <a:fillRect/>
          </a:stretch>
        </p:blipFill>
        <p:spPr>
          <a:xfrm>
            <a:off x="2892286" y="2653688"/>
            <a:ext cx="6904383" cy="3759674"/>
          </a:xfrm>
          <a:prstGeom prst="rect">
            <a:avLst/>
          </a:prstGeom>
        </p:spPr>
      </p:pic>
    </p:spTree>
    <p:extLst>
      <p:ext uri="{BB962C8B-B14F-4D97-AF65-F5344CB8AC3E}">
        <p14:creationId xmlns:p14="http://schemas.microsoft.com/office/powerpoint/2010/main" val="183231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3" name="내용 개체 틀 2">
            <a:extLst>
              <a:ext uri="{FF2B5EF4-FFF2-40B4-BE49-F238E27FC236}">
                <a16:creationId xmlns:a16="http://schemas.microsoft.com/office/drawing/2014/main" id="{CA4024BA-7483-A547-A970-94E8358EA86D}"/>
              </a:ext>
            </a:extLst>
          </p:cNvPr>
          <p:cNvSpPr>
            <a:spLocks noGrp="1"/>
          </p:cNvSpPr>
          <p:nvPr>
            <p:ph idx="1"/>
          </p:nvPr>
        </p:nvSpPr>
        <p:spPr>
          <a:xfrm>
            <a:off x="740764" y="1689098"/>
            <a:ext cx="10515600" cy="4351338"/>
          </a:xfrm>
        </p:spPr>
        <p:txBody>
          <a:bodyPr>
            <a:normAutofit/>
          </a:bodyPr>
          <a:lstStyle/>
          <a:p>
            <a:pPr>
              <a:lnSpc>
                <a:spcPct val="150000"/>
              </a:lnSpc>
            </a:pPr>
            <a:r>
              <a:rPr kumimoji="1" lang="en-US" altLang="ko-KR" dirty="0" smtClean="0"/>
              <a:t> </a:t>
            </a:r>
            <a:r>
              <a:rPr kumimoji="1" lang="ko-KR" altLang="en-US" dirty="0" smtClean="0"/>
              <a:t>새로운 주제로 질문을 할 경우 왼쪽 상단의 </a:t>
            </a:r>
            <a:r>
              <a:rPr kumimoji="1" lang="en-US" altLang="ko-KR" dirty="0" smtClean="0"/>
              <a:t>'New chat'</a:t>
            </a:r>
            <a:r>
              <a:rPr kumimoji="1" lang="ko-KR" altLang="en-US" dirty="0" smtClean="0"/>
              <a:t>을 클릭한다</a:t>
            </a:r>
            <a:r>
              <a:rPr kumimoji="1" lang="en-US" altLang="ko-KR" dirty="0" smtClean="0"/>
              <a:t>. </a:t>
            </a:r>
            <a:endParaRPr kumimoji="1"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756" y="2446038"/>
            <a:ext cx="4119851" cy="4332831"/>
          </a:xfrm>
          <a:prstGeom prst="rect">
            <a:avLst/>
          </a:prstGeom>
        </p:spPr>
      </p:pic>
    </p:spTree>
    <p:extLst>
      <p:ext uri="{BB962C8B-B14F-4D97-AF65-F5344CB8AC3E}">
        <p14:creationId xmlns:p14="http://schemas.microsoft.com/office/powerpoint/2010/main" val="32861684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ChatGPT</a:t>
            </a:r>
            <a:r>
              <a:rPr lang="en-US" altLang="ko-KR" dirty="0" smtClean="0"/>
              <a:t> 4.0 </a:t>
            </a:r>
            <a:r>
              <a:rPr lang="ko-KR" altLang="en-US" dirty="0" smtClean="0"/>
              <a:t>최근 버전에는 </a:t>
            </a:r>
            <a:r>
              <a:rPr lang="en-US" altLang="ko-KR" dirty="0" smtClean="0"/>
              <a:t>DALL-E3</a:t>
            </a:r>
            <a:r>
              <a:rPr lang="ko-KR" altLang="en-US" dirty="0" smtClean="0"/>
              <a:t>도 추가되었다</a:t>
            </a:r>
            <a:r>
              <a:rPr lang="en-US" altLang="ko-KR" dirty="0" smtClean="0"/>
              <a:t>. </a:t>
            </a:r>
            <a:endParaRPr lang="ko-KR" altLang="en-US" dirty="0"/>
          </a:p>
        </p:txBody>
      </p:sp>
      <p:sp>
        <p:nvSpPr>
          <p:cNvPr id="5" name="내용 개체 틀 4"/>
          <p:cNvSpPr>
            <a:spLocks noGrp="1"/>
          </p:cNvSpPr>
          <p:nvPr>
            <p:ph idx="1"/>
          </p:nvPr>
        </p:nvSpPr>
        <p:spPr/>
        <p:txBody>
          <a:bodyPr/>
          <a:lstStyle/>
          <a:p>
            <a:r>
              <a:rPr lang="ko-KR" altLang="en-US" dirty="0" smtClean="0"/>
              <a:t>사진을 업로드해서 분석해 달라고 할 수 있고</a:t>
            </a:r>
            <a:r>
              <a:rPr lang="en-US" altLang="ko-KR" dirty="0" smtClean="0"/>
              <a:t>, </a:t>
            </a:r>
            <a:r>
              <a:rPr lang="ko-KR" altLang="en-US" dirty="0" smtClean="0"/>
              <a:t>해당 사진을 학습을 시켜서 새로운 사진을 생성할 수 있다</a:t>
            </a:r>
            <a:r>
              <a:rPr lang="en-US" altLang="ko-KR" dirty="0" smtClean="0"/>
              <a:t>. </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197" y="3182815"/>
            <a:ext cx="6627803" cy="2555462"/>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54" y="2820864"/>
            <a:ext cx="4886443" cy="3491036"/>
          </a:xfrm>
          <a:prstGeom prst="rect">
            <a:avLst/>
          </a:prstGeom>
        </p:spPr>
      </p:pic>
    </p:spTree>
    <p:extLst>
      <p:ext uri="{BB962C8B-B14F-4D97-AF65-F5344CB8AC3E}">
        <p14:creationId xmlns:p14="http://schemas.microsoft.com/office/powerpoint/2010/main" val="362786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ChatGPT</a:t>
            </a:r>
            <a:r>
              <a:rPr lang="en-US" altLang="ko-KR" dirty="0" smtClean="0"/>
              <a:t> 4.0 </a:t>
            </a:r>
            <a:r>
              <a:rPr lang="ko-KR" altLang="en-US" dirty="0" smtClean="0"/>
              <a:t>최근 버전에는 </a:t>
            </a:r>
            <a:r>
              <a:rPr lang="en-US" altLang="ko-KR" dirty="0" smtClean="0"/>
              <a:t>DALL-E3</a:t>
            </a:r>
            <a:r>
              <a:rPr lang="ko-KR" altLang="en-US" dirty="0" smtClean="0"/>
              <a:t>도 추가되었다</a:t>
            </a:r>
            <a:r>
              <a:rPr lang="en-US" altLang="ko-KR" dirty="0" smtClean="0"/>
              <a:t>. </a:t>
            </a:r>
            <a:endParaRPr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191" y="1975093"/>
            <a:ext cx="6610497" cy="4351338"/>
          </a:xfrm>
        </p:spPr>
      </p:pic>
    </p:spTree>
    <p:extLst>
      <p:ext uri="{BB962C8B-B14F-4D97-AF65-F5344CB8AC3E}">
        <p14:creationId xmlns:p14="http://schemas.microsoft.com/office/powerpoint/2010/main" val="3486195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ChatGPT</a:t>
            </a:r>
            <a:r>
              <a:rPr lang="en-US" altLang="ko-KR" dirty="0" smtClean="0"/>
              <a:t> 4.0 </a:t>
            </a:r>
            <a:r>
              <a:rPr lang="ko-KR" altLang="en-US" dirty="0" smtClean="0"/>
              <a:t>최근 버전에는 </a:t>
            </a:r>
            <a:r>
              <a:rPr lang="en-US" altLang="ko-KR" dirty="0" smtClean="0"/>
              <a:t>DALL-E3</a:t>
            </a:r>
            <a:r>
              <a:rPr lang="ko-KR" altLang="en-US" dirty="0" smtClean="0"/>
              <a:t>도 추가되었다</a:t>
            </a:r>
            <a:r>
              <a:rPr lang="en-US" altLang="ko-KR" dirty="0" smtClean="0"/>
              <a:t>. </a:t>
            </a:r>
            <a:endParaRPr lang="ko-KR" altLang="en-US" dirty="0"/>
          </a:p>
        </p:txBody>
      </p:sp>
      <p:sp>
        <p:nvSpPr>
          <p:cNvPr id="3" name="내용 개체 틀 2"/>
          <p:cNvSpPr>
            <a:spLocks noGrp="1"/>
          </p:cNvSpPr>
          <p:nvPr>
            <p:ph idx="1"/>
          </p:nvPr>
        </p:nvSpPr>
        <p:spPr/>
        <p:txBody>
          <a:bodyPr/>
          <a:lstStyle/>
          <a:p>
            <a:r>
              <a:rPr lang="ko-KR" altLang="en-US" dirty="0" smtClean="0"/>
              <a:t>나만의 </a:t>
            </a:r>
            <a:r>
              <a:rPr lang="ko-KR" altLang="en-US" dirty="0" err="1" smtClean="0"/>
              <a:t>챗봇을</a:t>
            </a:r>
            <a:r>
              <a:rPr lang="ko-KR" altLang="en-US" dirty="0" smtClean="0"/>
              <a:t> </a:t>
            </a:r>
            <a:r>
              <a:rPr lang="en-US" altLang="ko-KR" dirty="0" smtClean="0"/>
              <a:t>5</a:t>
            </a:r>
            <a:r>
              <a:rPr lang="ko-KR" altLang="en-US" dirty="0" smtClean="0"/>
              <a:t>분만에 생성할 수 있다</a:t>
            </a:r>
            <a:r>
              <a:rPr lang="en-US" altLang="ko-KR" dirty="0" smtClean="0"/>
              <a:t>. </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844" y="5073869"/>
            <a:ext cx="2547433" cy="1680695"/>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18" y="2403226"/>
            <a:ext cx="6926592" cy="2742837"/>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530" y="2661997"/>
            <a:ext cx="4721241" cy="3649903"/>
          </a:xfrm>
          <a:prstGeom prst="rect">
            <a:avLst/>
          </a:prstGeom>
        </p:spPr>
      </p:pic>
    </p:spTree>
    <p:extLst>
      <p:ext uri="{BB962C8B-B14F-4D97-AF65-F5344CB8AC3E}">
        <p14:creationId xmlns:p14="http://schemas.microsoft.com/office/powerpoint/2010/main" val="413286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graphicFrame>
        <p:nvGraphicFramePr>
          <p:cNvPr id="10" name="내용 개체 틀 9">
            <a:extLst>
              <a:ext uri="{FF2B5EF4-FFF2-40B4-BE49-F238E27FC236}">
                <a16:creationId xmlns:a16="http://schemas.microsoft.com/office/drawing/2014/main" id="{A87D0D4B-164A-1447-896F-A8F65791F61C}"/>
              </a:ext>
            </a:extLst>
          </p:cNvPr>
          <p:cNvGraphicFramePr>
            <a:graphicFrameLocks noGrp="1"/>
          </p:cNvGraphicFramePr>
          <p:nvPr>
            <p:ph idx="1"/>
            <p:extLst>
              <p:ext uri="{D42A27DB-BD31-4B8C-83A1-F6EECF244321}">
                <p14:modId xmlns:p14="http://schemas.microsoft.com/office/powerpoint/2010/main" val="1193179580"/>
              </p:ext>
            </p:extLst>
          </p:nvPr>
        </p:nvGraphicFramePr>
        <p:xfrm>
          <a:off x="838200" y="1825625"/>
          <a:ext cx="10515600" cy="2966720"/>
        </p:xfrm>
        <a:graphic>
          <a:graphicData uri="http://schemas.openxmlformats.org/drawingml/2006/table">
            <a:tbl>
              <a:tblPr firstRow="1" bandRow="1">
                <a:tableStyleId>{21E4AEA4-8DFA-4A89-87EB-49C32662AFE0}</a:tableStyleId>
              </a:tblPr>
              <a:tblGrid>
                <a:gridCol w="2159833">
                  <a:extLst>
                    <a:ext uri="{9D8B030D-6E8A-4147-A177-3AD203B41FA5}">
                      <a16:colId xmlns:a16="http://schemas.microsoft.com/office/drawing/2014/main" val="1288354606"/>
                    </a:ext>
                  </a:extLst>
                </a:gridCol>
                <a:gridCol w="4234721">
                  <a:extLst>
                    <a:ext uri="{9D8B030D-6E8A-4147-A177-3AD203B41FA5}">
                      <a16:colId xmlns:a16="http://schemas.microsoft.com/office/drawing/2014/main" val="1438394665"/>
                    </a:ext>
                  </a:extLst>
                </a:gridCol>
                <a:gridCol w="4121046">
                  <a:extLst>
                    <a:ext uri="{9D8B030D-6E8A-4147-A177-3AD203B41FA5}">
                      <a16:colId xmlns:a16="http://schemas.microsoft.com/office/drawing/2014/main" val="3029513821"/>
                    </a:ext>
                  </a:extLst>
                </a:gridCol>
              </a:tblGrid>
              <a:tr h="370840">
                <a:tc>
                  <a:txBody>
                    <a:bodyPr/>
                    <a:lstStyle/>
                    <a:p>
                      <a:pPr latinLnBrk="1"/>
                      <a:r>
                        <a:rPr lang="ko-KR" altLang="en-US"/>
                        <a:t>원하는 출력 형식</a:t>
                      </a:r>
                    </a:p>
                  </a:txBody>
                  <a:tcPr/>
                </a:tc>
                <a:tc>
                  <a:txBody>
                    <a:bodyPr/>
                    <a:lstStyle/>
                    <a:p>
                      <a:pPr latinLnBrk="1"/>
                      <a:r>
                        <a:rPr lang="ko-KR" altLang="en-US"/>
                        <a:t>영어 프롬프트</a:t>
                      </a:r>
                    </a:p>
                  </a:txBody>
                  <a:tcPr/>
                </a:tc>
                <a:tc>
                  <a:txBody>
                    <a:bodyPr/>
                    <a:lstStyle/>
                    <a:p>
                      <a:pPr latinLnBrk="1"/>
                      <a:r>
                        <a:rPr lang="ko-KR" altLang="en-US"/>
                        <a:t>한글 프롬프트</a:t>
                      </a:r>
                    </a:p>
                  </a:txBody>
                  <a:tcPr/>
                </a:tc>
                <a:extLst>
                  <a:ext uri="{0D108BD9-81ED-4DB2-BD59-A6C34878D82A}">
                    <a16:rowId xmlns:a16="http://schemas.microsoft.com/office/drawing/2014/main" val="1899621599"/>
                  </a:ext>
                </a:extLst>
              </a:tr>
              <a:tr h="370840">
                <a:tc>
                  <a:txBody>
                    <a:bodyPr/>
                    <a:lstStyle/>
                    <a:p>
                      <a:pPr latinLnBrk="1"/>
                      <a:r>
                        <a:rPr lang="ko-KR" altLang="en-US"/>
                        <a:t>텍스트</a:t>
                      </a:r>
                    </a:p>
                  </a:txBody>
                  <a:tcPr/>
                </a:tc>
                <a:tc>
                  <a:txBody>
                    <a:bodyPr/>
                    <a:lstStyle/>
                    <a:p>
                      <a:pPr latinLnBrk="1"/>
                      <a:r>
                        <a:rPr lang="en-US" altLang="ko-KR"/>
                        <a:t>Write it in plain text format.</a:t>
                      </a:r>
                      <a:endParaRPr lang="ko-KR" altLang="en-US"/>
                    </a:p>
                  </a:txBody>
                  <a:tcPr/>
                </a:tc>
                <a:tc>
                  <a:txBody>
                    <a:bodyPr/>
                    <a:lstStyle/>
                    <a:p>
                      <a:pPr latinLnBrk="1"/>
                      <a:r>
                        <a:rPr lang="ko-KR" altLang="en-US"/>
                        <a:t>일반 텍스트형식으로 써주세요</a:t>
                      </a:r>
                      <a:r>
                        <a:rPr lang="en-US" altLang="ko-KR"/>
                        <a:t>.</a:t>
                      </a:r>
                      <a:endParaRPr lang="ko-KR" altLang="en-US"/>
                    </a:p>
                  </a:txBody>
                  <a:tcPr/>
                </a:tc>
                <a:extLst>
                  <a:ext uri="{0D108BD9-81ED-4DB2-BD59-A6C34878D82A}">
                    <a16:rowId xmlns:a16="http://schemas.microsoft.com/office/drawing/2014/main" val="2334257212"/>
                  </a:ext>
                </a:extLst>
              </a:tr>
              <a:tr h="370840">
                <a:tc>
                  <a:txBody>
                    <a:bodyPr/>
                    <a:lstStyle/>
                    <a:p>
                      <a:pPr latinLnBrk="1"/>
                      <a:r>
                        <a:rPr lang="ko-KR" altLang="en-US"/>
                        <a:t>리스트</a:t>
                      </a:r>
                    </a:p>
                  </a:txBody>
                  <a:tcPr/>
                </a:tc>
                <a:tc>
                  <a:txBody>
                    <a:bodyPr/>
                    <a:lstStyle/>
                    <a:p>
                      <a:pPr latinLnBrk="1"/>
                      <a:r>
                        <a:rPr lang="en-US" altLang="ko-KR"/>
                        <a:t>Make it in list format.</a:t>
                      </a:r>
                      <a:endParaRPr lang="ko-KR" altLang="en-US"/>
                    </a:p>
                  </a:txBody>
                  <a:tcPr/>
                </a:tc>
                <a:tc>
                  <a:txBody>
                    <a:bodyPr/>
                    <a:lstStyle/>
                    <a:p>
                      <a:pPr latinLnBrk="1"/>
                      <a:r>
                        <a:rPr lang="ko-KR" altLang="en-US"/>
                        <a:t>리스트형식으로 만들어주세요</a:t>
                      </a:r>
                      <a:r>
                        <a:rPr lang="en-US" altLang="ko-KR"/>
                        <a:t>.</a:t>
                      </a:r>
                      <a:endParaRPr lang="ko-KR" altLang="en-US"/>
                    </a:p>
                  </a:txBody>
                  <a:tcPr/>
                </a:tc>
                <a:extLst>
                  <a:ext uri="{0D108BD9-81ED-4DB2-BD59-A6C34878D82A}">
                    <a16:rowId xmlns:a16="http://schemas.microsoft.com/office/drawing/2014/main" val="551618705"/>
                  </a:ext>
                </a:extLst>
              </a:tr>
              <a:tr h="370840">
                <a:tc>
                  <a:txBody>
                    <a:bodyPr/>
                    <a:lstStyle/>
                    <a:p>
                      <a:pPr latinLnBrk="1"/>
                      <a:r>
                        <a:rPr lang="ko-KR" altLang="en-US"/>
                        <a:t>도표</a:t>
                      </a:r>
                    </a:p>
                  </a:txBody>
                  <a:tcPr/>
                </a:tc>
                <a:tc>
                  <a:txBody>
                    <a:bodyPr/>
                    <a:lstStyle/>
                    <a:p>
                      <a:pPr latinLnBrk="1"/>
                      <a:r>
                        <a:rPr lang="en-US" altLang="ko-KR"/>
                        <a:t>Make it in tabular(table) format</a:t>
                      </a:r>
                      <a:endParaRPr lang="ko-KR" altLang="en-US"/>
                    </a:p>
                  </a:txBody>
                  <a:tcPr/>
                </a:tc>
                <a:tc>
                  <a:txBody>
                    <a:bodyPr/>
                    <a:lstStyle/>
                    <a:p>
                      <a:pPr latinLnBrk="1"/>
                      <a:r>
                        <a:rPr lang="ko-KR" altLang="en-US"/>
                        <a:t>도표형식으로 만들어주세요</a:t>
                      </a:r>
                      <a:r>
                        <a:rPr lang="en-US" altLang="ko-KR"/>
                        <a:t>.</a:t>
                      </a:r>
                      <a:endParaRPr lang="ko-KR" altLang="en-US"/>
                    </a:p>
                  </a:txBody>
                  <a:tcPr/>
                </a:tc>
                <a:extLst>
                  <a:ext uri="{0D108BD9-81ED-4DB2-BD59-A6C34878D82A}">
                    <a16:rowId xmlns:a16="http://schemas.microsoft.com/office/drawing/2014/main" val="1232293884"/>
                  </a:ext>
                </a:extLst>
              </a:tr>
              <a:tr h="370840">
                <a:tc>
                  <a:txBody>
                    <a:bodyPr/>
                    <a:lstStyle/>
                    <a:p>
                      <a:pPr latinLnBrk="1"/>
                      <a:r>
                        <a:rPr lang="en-US" altLang="ko-KR"/>
                        <a:t>CSV</a:t>
                      </a:r>
                      <a:endParaRPr lang="ko-KR" altLang="en-US"/>
                    </a:p>
                  </a:txBody>
                  <a:tcPr/>
                </a:tc>
                <a:tc>
                  <a:txBody>
                    <a:bodyPr/>
                    <a:lstStyle/>
                    <a:p>
                      <a:pPr latinLnBrk="1"/>
                      <a:r>
                        <a:rPr lang="en-US" altLang="ko-KR"/>
                        <a:t>Make it in CSV format</a:t>
                      </a:r>
                      <a:endParaRPr lang="ko-KR" altLang="en-US"/>
                    </a:p>
                  </a:txBody>
                  <a:tcPr/>
                </a:tc>
                <a:tc>
                  <a:txBody>
                    <a:bodyPr/>
                    <a:lstStyle/>
                    <a:p>
                      <a:pPr latinLnBrk="1"/>
                      <a:r>
                        <a:rPr lang="en-US" altLang="ko-KR"/>
                        <a:t>CSV</a:t>
                      </a:r>
                      <a:r>
                        <a:rPr lang="ko-KR" altLang="en-US"/>
                        <a:t>형식으로 만들어주세요</a:t>
                      </a:r>
                      <a:r>
                        <a:rPr lang="en-US" altLang="ko-KR"/>
                        <a:t>.</a:t>
                      </a:r>
                      <a:endParaRPr lang="ko-KR" altLang="en-US"/>
                    </a:p>
                  </a:txBody>
                  <a:tcPr/>
                </a:tc>
                <a:extLst>
                  <a:ext uri="{0D108BD9-81ED-4DB2-BD59-A6C34878D82A}">
                    <a16:rowId xmlns:a16="http://schemas.microsoft.com/office/drawing/2014/main" val="2078036711"/>
                  </a:ext>
                </a:extLst>
              </a:tr>
              <a:tr h="370840">
                <a:tc>
                  <a:txBody>
                    <a:bodyPr/>
                    <a:lstStyle/>
                    <a:p>
                      <a:pPr latinLnBrk="1"/>
                      <a:r>
                        <a:rPr lang="en-US" altLang="ko-KR"/>
                        <a:t>HTML</a:t>
                      </a:r>
                      <a:endParaRPr lang="ko-KR" altLang="en-US"/>
                    </a:p>
                  </a:txBody>
                  <a:tcPr/>
                </a:tc>
                <a:tc>
                  <a:txBody>
                    <a:bodyPr/>
                    <a:lstStyle/>
                    <a:p>
                      <a:pPr latinLnBrk="1"/>
                      <a:r>
                        <a:rPr lang="en-US" altLang="ko-KR"/>
                        <a:t>Make it in HTML format</a:t>
                      </a:r>
                      <a:endParaRPr lang="ko-KR" altLang="en-US"/>
                    </a:p>
                  </a:txBody>
                  <a:tcPr/>
                </a:tc>
                <a:tc>
                  <a:txBody>
                    <a:bodyPr/>
                    <a:lstStyle/>
                    <a:p>
                      <a:pPr latinLnBrk="1"/>
                      <a:r>
                        <a:rPr lang="en-US" altLang="ko-KR" smtClean="0"/>
                        <a:t>HTML</a:t>
                      </a:r>
                      <a:r>
                        <a:rPr lang="ko-KR" altLang="en-US" smtClean="0"/>
                        <a:t>형식으로 </a:t>
                      </a:r>
                      <a:r>
                        <a:rPr lang="ko-KR" altLang="en-US"/>
                        <a:t>만들어주세요</a:t>
                      </a:r>
                      <a:r>
                        <a:rPr lang="en-US" altLang="ko-KR"/>
                        <a:t>.</a:t>
                      </a:r>
                      <a:endParaRPr lang="ko-KR" altLang="en-US"/>
                    </a:p>
                  </a:txBody>
                  <a:tcPr/>
                </a:tc>
                <a:extLst>
                  <a:ext uri="{0D108BD9-81ED-4DB2-BD59-A6C34878D82A}">
                    <a16:rowId xmlns:a16="http://schemas.microsoft.com/office/drawing/2014/main" val="3651690849"/>
                  </a:ext>
                </a:extLst>
              </a:tr>
              <a:tr h="370840">
                <a:tc>
                  <a:txBody>
                    <a:bodyPr/>
                    <a:lstStyle/>
                    <a:p>
                      <a:pPr latinLnBrk="1"/>
                      <a:r>
                        <a:rPr lang="ko-KR" altLang="en-US"/>
                        <a:t>마크다운</a:t>
                      </a:r>
                    </a:p>
                  </a:txBody>
                  <a:tcPr/>
                </a:tc>
                <a:tc>
                  <a:txBody>
                    <a:bodyPr/>
                    <a:lstStyle/>
                    <a:p>
                      <a:pPr latinLnBrk="1"/>
                      <a:r>
                        <a:rPr lang="en-US" altLang="ko-KR"/>
                        <a:t>Make it in Markdown format</a:t>
                      </a:r>
                      <a:endParaRPr lang="ko-KR" altLang="en-US"/>
                    </a:p>
                  </a:txBody>
                  <a:tcPr/>
                </a:tc>
                <a:tc>
                  <a:txBody>
                    <a:bodyPr/>
                    <a:lstStyle/>
                    <a:p>
                      <a:pPr latinLnBrk="1"/>
                      <a:r>
                        <a:rPr lang="ko-KR" altLang="en-US"/>
                        <a:t>마크다운형식으로 만들어주세요</a:t>
                      </a:r>
                      <a:r>
                        <a:rPr lang="en-US" altLang="ko-KR"/>
                        <a:t>.</a:t>
                      </a:r>
                      <a:endParaRPr lang="ko-KR" altLang="en-US"/>
                    </a:p>
                  </a:txBody>
                  <a:tcPr/>
                </a:tc>
                <a:extLst>
                  <a:ext uri="{0D108BD9-81ED-4DB2-BD59-A6C34878D82A}">
                    <a16:rowId xmlns:a16="http://schemas.microsoft.com/office/drawing/2014/main" val="2108554524"/>
                  </a:ext>
                </a:extLst>
              </a:tr>
              <a:tr h="370840">
                <a:tc>
                  <a:txBody>
                    <a:bodyPr/>
                    <a:lstStyle/>
                    <a:p>
                      <a:pPr latinLnBrk="1"/>
                      <a:r>
                        <a:rPr lang="ko-KR" altLang="en-US"/>
                        <a:t>프로그램 코드</a:t>
                      </a:r>
                    </a:p>
                  </a:txBody>
                  <a:tcPr/>
                </a:tc>
                <a:tc>
                  <a:txBody>
                    <a:bodyPr/>
                    <a:lstStyle/>
                    <a:p>
                      <a:pPr latinLnBrk="1"/>
                      <a:r>
                        <a:rPr lang="en-US" altLang="ko-KR"/>
                        <a:t>Make it in Python format</a:t>
                      </a:r>
                      <a:endParaRPr lang="ko-KR" altLang="en-US"/>
                    </a:p>
                  </a:txBody>
                  <a:tcPr/>
                </a:tc>
                <a:tc>
                  <a:txBody>
                    <a:bodyPr/>
                    <a:lstStyle/>
                    <a:p>
                      <a:pPr latinLnBrk="1"/>
                      <a:r>
                        <a:rPr lang="ko-KR" altLang="en-US"/>
                        <a:t>파이썬형식으로 만들어주세요</a:t>
                      </a:r>
                      <a:r>
                        <a:rPr lang="en-US" altLang="ko-KR"/>
                        <a:t>.</a:t>
                      </a:r>
                      <a:r>
                        <a:rPr lang="ko-KR" altLang="en-US"/>
                        <a:t> </a:t>
                      </a:r>
                    </a:p>
                  </a:txBody>
                  <a:tcPr/>
                </a:tc>
                <a:extLst>
                  <a:ext uri="{0D108BD9-81ED-4DB2-BD59-A6C34878D82A}">
                    <a16:rowId xmlns:a16="http://schemas.microsoft.com/office/drawing/2014/main" val="3280560969"/>
                  </a:ext>
                </a:extLst>
              </a:tr>
            </a:tbl>
          </a:graphicData>
        </a:graphic>
      </p:graphicFrame>
    </p:spTree>
    <p:extLst>
      <p:ext uri="{BB962C8B-B14F-4D97-AF65-F5344CB8AC3E}">
        <p14:creationId xmlns:p14="http://schemas.microsoft.com/office/powerpoint/2010/main" val="1796249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4" name="내용 개체 틀 3"/>
          <p:cNvSpPr>
            <a:spLocks noGrp="1"/>
          </p:cNvSpPr>
          <p:nvPr>
            <p:ph idx="1"/>
          </p:nvPr>
        </p:nvSpPr>
        <p:spPr>
          <a:xfrm>
            <a:off x="838200" y="1450731"/>
            <a:ext cx="10515600" cy="4351338"/>
          </a:xfrm>
        </p:spPr>
        <p:txBody>
          <a:bodyPr/>
          <a:lstStyle/>
          <a:p>
            <a:r>
              <a:rPr lang="ko-KR" altLang="en-US" smtClean="0"/>
              <a:t>다양한 포맷</a:t>
            </a:r>
            <a:r>
              <a:rPr lang="en-US" altLang="ko-KR" smtClean="0"/>
              <a:t>(format)</a:t>
            </a:r>
            <a:r>
              <a:rPr lang="ko-KR" altLang="en-US" smtClean="0"/>
              <a:t>으로 생성해 달라고 부탁하면 된다</a:t>
            </a:r>
            <a:r>
              <a:rPr lang="en-US" altLang="ko-KR" smtClean="0"/>
              <a:t>. </a:t>
            </a:r>
            <a:endParaRPr lang="ko-KR" altLang="en-US"/>
          </a:p>
        </p:txBody>
      </p:sp>
      <p:pic>
        <p:nvPicPr>
          <p:cNvPr id="6" name="그림 5" descr="2023-04-21_9-59-35.png"/>
          <p:cNvPicPr>
            <a:picLocks noChangeAspect="1"/>
          </p:cNvPicPr>
          <p:nvPr/>
        </p:nvPicPr>
        <p:blipFill>
          <a:blip r:embed="rId2"/>
          <a:stretch>
            <a:fillRect/>
          </a:stretch>
        </p:blipFill>
        <p:spPr>
          <a:xfrm>
            <a:off x="509953" y="2137720"/>
            <a:ext cx="4862145" cy="2300958"/>
          </a:xfrm>
          <a:prstGeom prst="rect">
            <a:avLst/>
          </a:prstGeom>
        </p:spPr>
      </p:pic>
      <p:pic>
        <p:nvPicPr>
          <p:cNvPr id="7" name="그림 6" descr="2023-04-21_10-00-54.png"/>
          <p:cNvPicPr>
            <a:picLocks noChangeAspect="1"/>
          </p:cNvPicPr>
          <p:nvPr/>
        </p:nvPicPr>
        <p:blipFill>
          <a:blip r:embed="rId3"/>
          <a:stretch>
            <a:fillRect/>
          </a:stretch>
        </p:blipFill>
        <p:spPr>
          <a:xfrm>
            <a:off x="6740235" y="2137720"/>
            <a:ext cx="4557753" cy="2300958"/>
          </a:xfrm>
          <a:prstGeom prst="rect">
            <a:avLst/>
          </a:prstGeom>
        </p:spPr>
      </p:pic>
      <p:pic>
        <p:nvPicPr>
          <p:cNvPr id="8" name="그림 7" descr="2023-04-21_10-01-31.png"/>
          <p:cNvPicPr>
            <a:picLocks noChangeAspect="1"/>
          </p:cNvPicPr>
          <p:nvPr/>
        </p:nvPicPr>
        <p:blipFill>
          <a:blip r:embed="rId4"/>
          <a:stretch>
            <a:fillRect/>
          </a:stretch>
        </p:blipFill>
        <p:spPr>
          <a:xfrm>
            <a:off x="3815863" y="4559683"/>
            <a:ext cx="4311668" cy="2148797"/>
          </a:xfrm>
          <a:prstGeom prst="rect">
            <a:avLst/>
          </a:prstGeom>
        </p:spPr>
      </p:pic>
    </p:spTree>
    <p:extLst>
      <p:ext uri="{BB962C8B-B14F-4D97-AF65-F5344CB8AC3E}">
        <p14:creationId xmlns:p14="http://schemas.microsoft.com/office/powerpoint/2010/main" val="1796249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graphicFrame>
        <p:nvGraphicFramePr>
          <p:cNvPr id="7" name="내용 개체 틀 6">
            <a:extLst>
              <a:ext uri="{FF2B5EF4-FFF2-40B4-BE49-F238E27FC236}">
                <a16:creationId xmlns:a16="http://schemas.microsoft.com/office/drawing/2014/main" id="{C2739DC3-3E61-D047-83D6-32D555BB0266}"/>
              </a:ext>
            </a:extLst>
          </p:cNvPr>
          <p:cNvGraphicFramePr>
            <a:graphicFrameLocks noGrp="1"/>
          </p:cNvGraphicFramePr>
          <p:nvPr>
            <p:ph idx="1"/>
            <p:extLst>
              <p:ext uri="{D42A27DB-BD31-4B8C-83A1-F6EECF244321}">
                <p14:modId xmlns:p14="http://schemas.microsoft.com/office/powerpoint/2010/main" val="4001007397"/>
              </p:ext>
            </p:extLst>
          </p:nvPr>
        </p:nvGraphicFramePr>
        <p:xfrm>
          <a:off x="763250" y="1578287"/>
          <a:ext cx="10515600" cy="4485640"/>
        </p:xfrm>
        <a:graphic>
          <a:graphicData uri="http://schemas.openxmlformats.org/drawingml/2006/table">
            <a:tbl>
              <a:tblPr firstRow="1" bandRow="1">
                <a:tableStyleId>{21E4AEA4-8DFA-4A89-87EB-49C32662AFE0}</a:tableStyleId>
              </a:tblPr>
              <a:tblGrid>
                <a:gridCol w="2242279">
                  <a:extLst>
                    <a:ext uri="{9D8B030D-6E8A-4147-A177-3AD203B41FA5}">
                      <a16:colId xmlns:a16="http://schemas.microsoft.com/office/drawing/2014/main" val="4073721471"/>
                    </a:ext>
                  </a:extLst>
                </a:gridCol>
                <a:gridCol w="3800006">
                  <a:extLst>
                    <a:ext uri="{9D8B030D-6E8A-4147-A177-3AD203B41FA5}">
                      <a16:colId xmlns:a16="http://schemas.microsoft.com/office/drawing/2014/main" val="3762143844"/>
                    </a:ext>
                  </a:extLst>
                </a:gridCol>
                <a:gridCol w="4473315">
                  <a:extLst>
                    <a:ext uri="{9D8B030D-6E8A-4147-A177-3AD203B41FA5}">
                      <a16:colId xmlns:a16="http://schemas.microsoft.com/office/drawing/2014/main" val="161830070"/>
                    </a:ext>
                  </a:extLst>
                </a:gridCol>
              </a:tblGrid>
              <a:tr h="370840">
                <a:tc>
                  <a:txBody>
                    <a:bodyPr/>
                    <a:lstStyle/>
                    <a:p>
                      <a:pPr latinLnBrk="1"/>
                      <a:r>
                        <a:rPr lang="ko-KR" altLang="en-US"/>
                        <a:t>명령어</a:t>
                      </a:r>
                    </a:p>
                  </a:txBody>
                  <a:tcPr/>
                </a:tc>
                <a:tc>
                  <a:txBody>
                    <a:bodyPr/>
                    <a:lstStyle/>
                    <a:p>
                      <a:pPr latinLnBrk="1"/>
                      <a:r>
                        <a:rPr lang="ko-KR" altLang="en-US"/>
                        <a:t>용도</a:t>
                      </a:r>
                    </a:p>
                  </a:txBody>
                  <a:tcPr/>
                </a:tc>
                <a:tc>
                  <a:txBody>
                    <a:bodyPr/>
                    <a:lstStyle/>
                    <a:p>
                      <a:pPr latinLnBrk="1"/>
                      <a:r>
                        <a:rPr lang="ko-KR" altLang="en-US"/>
                        <a:t>활용사례</a:t>
                      </a:r>
                    </a:p>
                  </a:txBody>
                  <a:tcPr/>
                </a:tc>
                <a:extLst>
                  <a:ext uri="{0D108BD9-81ED-4DB2-BD59-A6C34878D82A}">
                    <a16:rowId xmlns:a16="http://schemas.microsoft.com/office/drawing/2014/main" val="2121424407"/>
                  </a:ext>
                </a:extLst>
              </a:tr>
              <a:tr h="370840">
                <a:tc>
                  <a:txBody>
                    <a:bodyPr/>
                    <a:lstStyle/>
                    <a:p>
                      <a:pPr latinLnBrk="1"/>
                      <a:r>
                        <a:rPr lang="ko-KR" altLang="en-US"/>
                        <a:t>써주세요</a:t>
                      </a:r>
                      <a:endParaRPr lang="en-US" altLang="ko-KR"/>
                    </a:p>
                    <a:p>
                      <a:pPr latinLnBrk="1"/>
                      <a:r>
                        <a:rPr lang="en-US" altLang="ko-KR"/>
                        <a:t>Write</a:t>
                      </a:r>
                      <a:endParaRPr lang="ko-KR" altLang="en-US"/>
                    </a:p>
                  </a:txBody>
                  <a:tcPr/>
                </a:tc>
                <a:tc>
                  <a:txBody>
                    <a:bodyPr/>
                    <a:lstStyle/>
                    <a:p>
                      <a:pPr latinLnBrk="1"/>
                      <a:r>
                        <a:rPr lang="ko-KR" altLang="en-US"/>
                        <a:t>일반적인 텍스트 결과물을 원할 때 사용한다</a:t>
                      </a:r>
                      <a:r>
                        <a:rPr lang="en-US" altLang="ko-KR"/>
                        <a:t>.</a:t>
                      </a:r>
                      <a:endParaRPr lang="ko-KR" altLang="en-US"/>
                    </a:p>
                  </a:txBody>
                  <a:tcPr/>
                </a:tc>
                <a:tc>
                  <a:txBody>
                    <a:bodyPr/>
                    <a:lstStyle/>
                    <a:p>
                      <a:pPr latinLnBrk="1"/>
                      <a:r>
                        <a:rPr lang="ko-KR" altLang="en-US"/>
                        <a:t>초보자를 위한 파이썬책의 목차를 써주세요</a:t>
                      </a:r>
                      <a:r>
                        <a:rPr lang="en-US" altLang="ko-KR"/>
                        <a:t>.</a:t>
                      </a:r>
                      <a:endParaRPr lang="ko-KR" altLang="en-US"/>
                    </a:p>
                  </a:txBody>
                  <a:tcPr/>
                </a:tc>
                <a:extLst>
                  <a:ext uri="{0D108BD9-81ED-4DB2-BD59-A6C34878D82A}">
                    <a16:rowId xmlns:a16="http://schemas.microsoft.com/office/drawing/2014/main" val="633774132"/>
                  </a:ext>
                </a:extLst>
              </a:tr>
              <a:tr h="370840">
                <a:tc>
                  <a:txBody>
                    <a:bodyPr/>
                    <a:lstStyle/>
                    <a:p>
                      <a:pPr latinLnBrk="1"/>
                      <a:r>
                        <a:rPr lang="ko-KR" altLang="en-US"/>
                        <a:t>생성해주세요</a:t>
                      </a:r>
                      <a:endParaRPr lang="en-US" altLang="ko-KR"/>
                    </a:p>
                    <a:p>
                      <a:pPr latinLnBrk="1"/>
                      <a:r>
                        <a:rPr lang="en-US" altLang="ko-KR"/>
                        <a:t>Generate</a:t>
                      </a:r>
                      <a:endParaRPr lang="ko-KR" altLang="en-US"/>
                    </a:p>
                  </a:txBody>
                  <a:tcPr/>
                </a:tc>
                <a:tc>
                  <a:txBody>
                    <a:bodyPr/>
                    <a:lstStyle/>
                    <a:p>
                      <a:pPr latinLnBrk="1"/>
                      <a:r>
                        <a:rPr lang="ko-KR" altLang="en-US"/>
                        <a:t>특정 표나 리스트</a:t>
                      </a:r>
                      <a:r>
                        <a:rPr lang="en-US" altLang="ko-KR"/>
                        <a:t>,</a:t>
                      </a:r>
                      <a:r>
                        <a:rPr lang="ko-KR" altLang="en-US"/>
                        <a:t> 코드처럼 형식을 갖추고 있는 것을 써달라고 할 때 주로 사용한다</a:t>
                      </a:r>
                      <a:r>
                        <a:rPr lang="en-US" altLang="ko-KR"/>
                        <a:t>.</a:t>
                      </a:r>
                      <a:endParaRPr lang="ko-KR" altLang="en-US"/>
                    </a:p>
                  </a:txBody>
                  <a:tcPr/>
                </a:tc>
                <a:tc>
                  <a:txBody>
                    <a:bodyPr/>
                    <a:lstStyle/>
                    <a:p>
                      <a:pPr latinLnBrk="1"/>
                      <a:r>
                        <a:rPr lang="en-US" altLang="ko-KR"/>
                        <a:t>Python</a:t>
                      </a:r>
                      <a:r>
                        <a:rPr lang="ko-KR" altLang="en-US"/>
                        <a:t>의 </a:t>
                      </a:r>
                      <a:r>
                        <a:rPr lang="en-US" altLang="ko-KR"/>
                        <a:t>List, Dict, Set, Tuple</a:t>
                      </a:r>
                      <a:r>
                        <a:rPr lang="ko-KR" altLang="en-US"/>
                        <a:t>을 비교하는 설명과 코드를 생성해주세요</a:t>
                      </a:r>
                      <a:r>
                        <a:rPr lang="en-US" altLang="ko-KR"/>
                        <a:t>.</a:t>
                      </a:r>
                      <a:r>
                        <a:rPr lang="ko-KR" altLang="en-US"/>
                        <a:t> </a:t>
                      </a:r>
                    </a:p>
                  </a:txBody>
                  <a:tcPr/>
                </a:tc>
                <a:extLst>
                  <a:ext uri="{0D108BD9-81ED-4DB2-BD59-A6C34878D82A}">
                    <a16:rowId xmlns:a16="http://schemas.microsoft.com/office/drawing/2014/main" val="3625255639"/>
                  </a:ext>
                </a:extLst>
              </a:tr>
              <a:tr h="370840">
                <a:tc>
                  <a:txBody>
                    <a:bodyPr/>
                    <a:lstStyle/>
                    <a:p>
                      <a:pPr latinLnBrk="1"/>
                      <a:r>
                        <a:rPr lang="ko-KR" altLang="en-US"/>
                        <a:t>설명해주세요</a:t>
                      </a:r>
                      <a:r>
                        <a:rPr lang="en-US" altLang="ko-KR"/>
                        <a:t>Explain</a:t>
                      </a:r>
                    </a:p>
                  </a:txBody>
                  <a:tcPr/>
                </a:tc>
                <a:tc>
                  <a:txBody>
                    <a:bodyPr/>
                    <a:lstStyle/>
                    <a:p>
                      <a:pPr latinLnBrk="1"/>
                      <a:r>
                        <a:rPr lang="ko-KR" altLang="en-US"/>
                        <a:t>더 자세하게</a:t>
                      </a:r>
                      <a:r>
                        <a:rPr lang="en-US" altLang="ko-KR"/>
                        <a:t>,</a:t>
                      </a:r>
                      <a:r>
                        <a:rPr lang="ko-KR" altLang="en-US"/>
                        <a:t> 쉽게</a:t>
                      </a:r>
                      <a:r>
                        <a:rPr lang="en-US" altLang="ko-KR"/>
                        <a:t>,</a:t>
                      </a:r>
                      <a:r>
                        <a:rPr lang="ko-KR" altLang="en-US"/>
                        <a:t> 다르게 설명이 필요할 때 사용한다</a:t>
                      </a:r>
                      <a:r>
                        <a:rPr lang="en-US" altLang="ko-KR"/>
                        <a:t>.</a:t>
                      </a:r>
                      <a:endParaRPr lang="ko-KR" altLang="en-US"/>
                    </a:p>
                  </a:txBody>
                  <a:tcPr/>
                </a:tc>
                <a:tc>
                  <a:txBody>
                    <a:bodyPr/>
                    <a:lstStyle/>
                    <a:p>
                      <a:pPr latinLnBrk="1"/>
                      <a:r>
                        <a:rPr lang="en-US" altLang="ko-KR"/>
                        <a:t>ChatGPT</a:t>
                      </a:r>
                      <a:r>
                        <a:rPr lang="ko-KR" altLang="en-US"/>
                        <a:t>에 </a:t>
                      </a:r>
                      <a:r>
                        <a:rPr lang="ko-KR" altLang="en-US" smtClean="0"/>
                        <a:t>대해서 </a:t>
                      </a:r>
                      <a:r>
                        <a:rPr lang="ko-KR" altLang="en-US"/>
                        <a:t>아이들도 이해할 수 있게 </a:t>
                      </a:r>
                      <a:r>
                        <a:rPr lang="en-US" altLang="ko-KR"/>
                        <a:t>1000</a:t>
                      </a:r>
                      <a:r>
                        <a:rPr lang="ko-KR" altLang="en-US"/>
                        <a:t>자이내로 설명해주세요</a:t>
                      </a:r>
                      <a:r>
                        <a:rPr lang="en-US" altLang="ko-KR"/>
                        <a:t>.</a:t>
                      </a:r>
                      <a:r>
                        <a:rPr lang="ko-KR" altLang="en-US"/>
                        <a:t> </a:t>
                      </a:r>
                    </a:p>
                  </a:txBody>
                  <a:tcPr/>
                </a:tc>
                <a:extLst>
                  <a:ext uri="{0D108BD9-81ED-4DB2-BD59-A6C34878D82A}">
                    <a16:rowId xmlns:a16="http://schemas.microsoft.com/office/drawing/2014/main" val="3352566097"/>
                  </a:ext>
                </a:extLst>
              </a:tr>
              <a:tr h="370840">
                <a:tc>
                  <a:txBody>
                    <a:bodyPr/>
                    <a:lstStyle/>
                    <a:p>
                      <a:pPr latinLnBrk="1"/>
                      <a:r>
                        <a:rPr lang="ko-KR" altLang="en-US"/>
                        <a:t>요약해주세요</a:t>
                      </a:r>
                      <a:r>
                        <a:rPr lang="en-US" altLang="ko-KR"/>
                        <a:t>Summarize</a:t>
                      </a:r>
                    </a:p>
                  </a:txBody>
                  <a:tcPr/>
                </a:tc>
                <a:tc>
                  <a:txBody>
                    <a:bodyPr/>
                    <a:lstStyle/>
                    <a:p>
                      <a:pPr latinLnBrk="1"/>
                      <a:r>
                        <a:rPr lang="ko-KR" altLang="en-US"/>
                        <a:t>긴 문장을 짧게 요약할 때 사용한다</a:t>
                      </a:r>
                      <a:r>
                        <a:rPr lang="en-US" altLang="ko-KR"/>
                        <a:t>.</a:t>
                      </a:r>
                      <a:r>
                        <a:rPr lang="ko-KR" altLang="en-US"/>
                        <a:t> </a:t>
                      </a:r>
                    </a:p>
                  </a:txBody>
                  <a:tcPr/>
                </a:tc>
                <a:tc>
                  <a:txBody>
                    <a:bodyPr/>
                    <a:lstStyle/>
                    <a:p>
                      <a:pPr latinLnBrk="1"/>
                      <a:r>
                        <a:rPr lang="ko-KR" altLang="en-US"/>
                        <a:t>아래의 기사를 주요 아이디어 </a:t>
                      </a:r>
                      <a:r>
                        <a:rPr lang="en-US" altLang="ko-KR"/>
                        <a:t>5</a:t>
                      </a:r>
                      <a:r>
                        <a:rPr lang="ko-KR" altLang="en-US"/>
                        <a:t>개로 요약해주세요</a:t>
                      </a:r>
                      <a:r>
                        <a:rPr lang="en-US" altLang="ko-KR"/>
                        <a:t>.</a:t>
                      </a:r>
                      <a:endParaRPr lang="ko-KR" altLang="en-US"/>
                    </a:p>
                  </a:txBody>
                  <a:tcPr/>
                </a:tc>
                <a:extLst>
                  <a:ext uri="{0D108BD9-81ED-4DB2-BD59-A6C34878D82A}">
                    <a16:rowId xmlns:a16="http://schemas.microsoft.com/office/drawing/2014/main" val="2477044757"/>
                  </a:ext>
                </a:extLst>
              </a:tr>
              <a:tr h="370840">
                <a:tc>
                  <a:txBody>
                    <a:bodyPr/>
                    <a:lstStyle/>
                    <a:p>
                      <a:pPr latinLnBrk="1"/>
                      <a:r>
                        <a:rPr lang="ko-KR" altLang="en-US"/>
                        <a:t>분석해주세요</a:t>
                      </a:r>
                      <a:endParaRPr lang="en-US" altLang="ko-KR"/>
                    </a:p>
                    <a:p>
                      <a:pPr latinLnBrk="1"/>
                      <a:r>
                        <a:rPr lang="en-US" altLang="ko-KR"/>
                        <a:t>Analyze</a:t>
                      </a:r>
                      <a:endParaRPr lang="ko-KR" altLang="en-US"/>
                    </a:p>
                  </a:txBody>
                  <a:tcPr/>
                </a:tc>
                <a:tc>
                  <a:txBody>
                    <a:bodyPr/>
                    <a:lstStyle/>
                    <a:p>
                      <a:pPr latinLnBrk="1"/>
                      <a:r>
                        <a:rPr lang="ko-KR" altLang="en-US"/>
                        <a:t>산재된 정보를 원하는 목표와 형식으로 분석할 때 사용한다</a:t>
                      </a:r>
                      <a:r>
                        <a:rPr lang="en-US" altLang="ko-KR"/>
                        <a:t>.</a:t>
                      </a:r>
                      <a:endParaRPr lang="ko-KR" altLang="en-US"/>
                    </a:p>
                  </a:txBody>
                  <a:tcPr/>
                </a:tc>
                <a:tc>
                  <a:txBody>
                    <a:bodyPr/>
                    <a:lstStyle/>
                    <a:p>
                      <a:pPr latinLnBrk="1"/>
                      <a:r>
                        <a:rPr lang="ko-KR" altLang="en-US"/>
                        <a:t>아래의 데이터를 분석하고 </a:t>
                      </a:r>
                      <a:r>
                        <a:rPr lang="en-US" altLang="ko-KR"/>
                        <a:t>3</a:t>
                      </a:r>
                      <a:r>
                        <a:rPr lang="ko-KR" altLang="en-US"/>
                        <a:t>개의 글머리 기호로 간략한 의견을 써주세요</a:t>
                      </a:r>
                      <a:r>
                        <a:rPr lang="en-US" altLang="ko-KR"/>
                        <a:t>.</a:t>
                      </a:r>
                      <a:endParaRPr lang="ko-KR" altLang="en-US"/>
                    </a:p>
                  </a:txBody>
                  <a:tcPr/>
                </a:tc>
                <a:extLst>
                  <a:ext uri="{0D108BD9-81ED-4DB2-BD59-A6C34878D82A}">
                    <a16:rowId xmlns:a16="http://schemas.microsoft.com/office/drawing/2014/main" val="241028951"/>
                  </a:ext>
                </a:extLst>
              </a:tr>
              <a:tr h="370840">
                <a:tc>
                  <a:txBody>
                    <a:bodyPr/>
                    <a:lstStyle/>
                    <a:p>
                      <a:pPr latinLnBrk="1"/>
                      <a:r>
                        <a:rPr lang="ko-KR" altLang="en-US"/>
                        <a:t>브레인스토밍</a:t>
                      </a:r>
                      <a:endParaRPr lang="en-US" altLang="ko-KR"/>
                    </a:p>
                    <a:p>
                      <a:pPr latinLnBrk="1"/>
                      <a:r>
                        <a:rPr lang="en-US" altLang="ko-KR"/>
                        <a:t>Brainstorm</a:t>
                      </a:r>
                      <a:endParaRPr lang="ko-KR" altLang="en-US"/>
                    </a:p>
                  </a:txBody>
                  <a:tcPr/>
                </a:tc>
                <a:tc>
                  <a:txBody>
                    <a:bodyPr/>
                    <a:lstStyle/>
                    <a:p>
                      <a:pPr latinLnBrk="1"/>
                      <a:r>
                        <a:rPr lang="ko-KR" altLang="en-US"/>
                        <a:t>제약없이 창의적인 아이디어를 요청할 때 사용한다</a:t>
                      </a:r>
                      <a:r>
                        <a:rPr lang="en-US" altLang="ko-KR"/>
                        <a:t>.</a:t>
                      </a:r>
                      <a:r>
                        <a:rPr lang="ko-KR" altLang="en-US"/>
                        <a:t> </a:t>
                      </a:r>
                    </a:p>
                  </a:txBody>
                  <a:tcPr/>
                </a:tc>
                <a:tc>
                  <a:txBody>
                    <a:bodyPr/>
                    <a:lstStyle/>
                    <a:p>
                      <a:pPr latinLnBrk="1"/>
                      <a:r>
                        <a:rPr lang="ko-KR" altLang="en-US"/>
                        <a:t>한국의 저출산문제에 대한 창의적인 솔루션을 브레인스토밍해주세요</a:t>
                      </a:r>
                      <a:r>
                        <a:rPr lang="en-US" altLang="ko-KR"/>
                        <a:t>.</a:t>
                      </a:r>
                      <a:r>
                        <a:rPr lang="ko-KR" altLang="en-US"/>
                        <a:t> </a:t>
                      </a:r>
                    </a:p>
                  </a:txBody>
                  <a:tcPr/>
                </a:tc>
                <a:extLst>
                  <a:ext uri="{0D108BD9-81ED-4DB2-BD59-A6C34878D82A}">
                    <a16:rowId xmlns:a16="http://schemas.microsoft.com/office/drawing/2014/main" val="2194654289"/>
                  </a:ext>
                </a:extLst>
              </a:tr>
            </a:tbl>
          </a:graphicData>
        </a:graphic>
      </p:graphicFrame>
    </p:spTree>
    <p:extLst>
      <p:ext uri="{BB962C8B-B14F-4D97-AF65-F5344CB8AC3E}">
        <p14:creationId xmlns:p14="http://schemas.microsoft.com/office/powerpoint/2010/main" val="1107508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4" name="내용 개체 틀 3"/>
          <p:cNvSpPr>
            <a:spLocks noGrp="1"/>
          </p:cNvSpPr>
          <p:nvPr>
            <p:ph idx="1"/>
          </p:nvPr>
        </p:nvSpPr>
        <p:spPr/>
        <p:txBody>
          <a:bodyPr/>
          <a:lstStyle/>
          <a:p>
            <a:r>
              <a:rPr lang="ko-KR" altLang="en-US" smtClean="0"/>
              <a:t>다음과 같이 활용할 수 있다</a:t>
            </a:r>
            <a:r>
              <a:rPr lang="en-US" altLang="ko-KR" smtClean="0"/>
              <a:t>. </a:t>
            </a:r>
            <a:endParaRPr lang="ko-KR" altLang="en-US"/>
          </a:p>
        </p:txBody>
      </p:sp>
      <p:pic>
        <p:nvPicPr>
          <p:cNvPr id="5" name="그림 4" descr="2023-04-21_10-06-01.png"/>
          <p:cNvPicPr>
            <a:picLocks noChangeAspect="1"/>
          </p:cNvPicPr>
          <p:nvPr/>
        </p:nvPicPr>
        <p:blipFill>
          <a:blip r:embed="rId2"/>
          <a:stretch>
            <a:fillRect/>
          </a:stretch>
        </p:blipFill>
        <p:spPr>
          <a:xfrm>
            <a:off x="686090" y="2332461"/>
            <a:ext cx="5699971" cy="2652777"/>
          </a:xfrm>
          <a:prstGeom prst="rect">
            <a:avLst/>
          </a:prstGeom>
        </p:spPr>
      </p:pic>
      <p:pic>
        <p:nvPicPr>
          <p:cNvPr id="6" name="그림 5" descr="2023-04-21_10-06-20.png"/>
          <p:cNvPicPr>
            <a:picLocks noChangeAspect="1"/>
          </p:cNvPicPr>
          <p:nvPr/>
        </p:nvPicPr>
        <p:blipFill>
          <a:blip r:embed="rId3"/>
          <a:stretch>
            <a:fillRect/>
          </a:stretch>
        </p:blipFill>
        <p:spPr>
          <a:xfrm>
            <a:off x="4440115" y="3262285"/>
            <a:ext cx="6411923" cy="2792187"/>
          </a:xfrm>
          <a:prstGeom prst="rect">
            <a:avLst/>
          </a:prstGeom>
        </p:spPr>
      </p:pic>
    </p:spTree>
    <p:extLst>
      <p:ext uri="{BB962C8B-B14F-4D97-AF65-F5344CB8AC3E}">
        <p14:creationId xmlns:p14="http://schemas.microsoft.com/office/powerpoint/2010/main" val="1107508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8FE3D-049E-EA41-8F39-5F3BE0AC6C2C}"/>
              </a:ext>
            </a:extLst>
          </p:cNvPr>
          <p:cNvSpPr>
            <a:spLocks noGrp="1"/>
          </p:cNvSpPr>
          <p:nvPr>
            <p:ph type="title"/>
          </p:nvPr>
        </p:nvSpPr>
        <p:spPr/>
        <p:txBody>
          <a:bodyPr/>
          <a:lstStyle/>
          <a:p>
            <a:r>
              <a:rPr kumimoji="1" lang="ko-KR" altLang="en-US"/>
              <a:t>프롬프트를 잘 사용하기</a:t>
            </a:r>
          </a:p>
        </p:txBody>
      </p:sp>
      <p:sp>
        <p:nvSpPr>
          <p:cNvPr id="3" name="내용 개체 틀 2">
            <a:extLst>
              <a:ext uri="{FF2B5EF4-FFF2-40B4-BE49-F238E27FC236}">
                <a16:creationId xmlns:a16="http://schemas.microsoft.com/office/drawing/2014/main" id="{CA4024BA-7483-A547-A970-94E8358EA86D}"/>
              </a:ext>
            </a:extLst>
          </p:cNvPr>
          <p:cNvSpPr>
            <a:spLocks noGrp="1"/>
          </p:cNvSpPr>
          <p:nvPr>
            <p:ph idx="1"/>
          </p:nvPr>
        </p:nvSpPr>
        <p:spPr>
          <a:xfrm>
            <a:off x="740764" y="1765664"/>
            <a:ext cx="10515600" cy="4351338"/>
          </a:xfrm>
        </p:spPr>
        <p:txBody>
          <a:bodyPr>
            <a:normAutofit/>
          </a:bodyPr>
          <a:lstStyle/>
          <a:p>
            <a:pPr>
              <a:lnSpc>
                <a:spcPct val="150000"/>
              </a:lnSpc>
            </a:pPr>
            <a:r>
              <a:rPr kumimoji="1" lang="ko-KR" altLang="en-US"/>
              <a:t>특정분야의 전문가로 만드는 ＂페르소나 프롬프트</a:t>
            </a:r>
            <a:r>
              <a:rPr kumimoji="1" lang="en-US" altLang="ko-KR"/>
              <a:t>”</a:t>
            </a:r>
          </a:p>
          <a:p>
            <a:pPr>
              <a:lnSpc>
                <a:spcPct val="150000"/>
              </a:lnSpc>
            </a:pPr>
            <a:r>
              <a:rPr kumimoji="1" lang="en-US" altLang="ko-KR"/>
              <a:t>Act as UX Desinger</a:t>
            </a:r>
            <a:r>
              <a:rPr kumimoji="1" lang="ko-KR" altLang="en-US"/>
              <a:t>라고 운을 띄우고 입력한다</a:t>
            </a:r>
            <a:r>
              <a:rPr kumimoji="1" lang="en-US" altLang="ko-KR"/>
              <a:t>.</a:t>
            </a:r>
            <a:r>
              <a:rPr kumimoji="1" lang="ko-KR" altLang="en-US"/>
              <a:t> </a:t>
            </a:r>
            <a:endParaRPr kumimoji="1" lang="en-US" altLang="ko-KR"/>
          </a:p>
          <a:p>
            <a:pPr>
              <a:lnSpc>
                <a:spcPct val="150000"/>
              </a:lnSpc>
            </a:pPr>
            <a:r>
              <a:rPr kumimoji="1" lang="en-US" altLang="ko-KR"/>
              <a:t>Act as Movie Director </a:t>
            </a:r>
          </a:p>
          <a:p>
            <a:pPr>
              <a:lnSpc>
                <a:spcPct val="150000"/>
              </a:lnSpc>
            </a:pPr>
            <a:r>
              <a:rPr kumimoji="1" lang="en-US" altLang="ko-KR"/>
              <a:t>Act as CEO </a:t>
            </a:r>
            <a:r>
              <a:rPr kumimoji="1" lang="ko-KR" altLang="en-US"/>
              <a:t>와 같이 입력하면 회사의 대표처럼 글을 작성해준다</a:t>
            </a:r>
            <a:r>
              <a:rPr kumimoji="1" lang="en-US" altLang="ko-KR"/>
              <a:t>.</a:t>
            </a:r>
            <a:r>
              <a:rPr kumimoji="1" lang="ko-KR" altLang="en-US"/>
              <a:t> </a:t>
            </a:r>
          </a:p>
        </p:txBody>
      </p:sp>
    </p:spTree>
    <p:extLst>
      <p:ext uri="{BB962C8B-B14F-4D97-AF65-F5344CB8AC3E}">
        <p14:creationId xmlns:p14="http://schemas.microsoft.com/office/powerpoint/2010/main" val="1356659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6755</TotalTime>
  <Words>1293</Words>
  <Application>Microsoft Office PowerPoint</Application>
  <PresentationFormat>와이드스크린</PresentationFormat>
  <Paragraphs>153</Paragraphs>
  <Slides>42</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42</vt:i4>
      </vt:variant>
    </vt:vector>
  </HeadingPairs>
  <TitlesOfParts>
    <vt:vector size="46" baseType="lpstr">
      <vt:lpstr>Malgun Gothic</vt:lpstr>
      <vt:lpstr>Malgun Gothic</vt:lpstr>
      <vt:lpstr>Arial</vt:lpstr>
      <vt:lpstr>Office 테마</vt:lpstr>
      <vt:lpstr>3장 ChatGPT 실습</vt:lpstr>
      <vt:lpstr>프롬프트를 잘 사용하기</vt:lpstr>
      <vt:lpstr>프롬프트를 잘 사용하기</vt:lpstr>
      <vt:lpstr>프롬프트를 잘 사용하기</vt:lpstr>
      <vt:lpstr>프롬프트를 잘 사용하기</vt:lpstr>
      <vt:lpstr>프롬프트를 잘 사용하기</vt:lpstr>
      <vt:lpstr>프롬프트를 잘 사용하기</vt:lpstr>
      <vt:lpstr>프롬프트를 잘 사용하기</vt:lpstr>
      <vt:lpstr>프롬프트를 잘 사용하기</vt:lpstr>
      <vt:lpstr>프롬프트를 잘 사용하기</vt:lpstr>
      <vt:lpstr>프롬프트를 잘 사용하기</vt:lpstr>
      <vt:lpstr>프롬프트를 잘 사용하기</vt:lpstr>
      <vt:lpstr>간단한 질문하기 </vt:lpstr>
      <vt:lpstr>간단한 질문하기 </vt:lpstr>
      <vt:lpstr>프롬프트 지니 설치와 사용하기 </vt:lpstr>
      <vt:lpstr>프롬프트 지니 설치와 사용하기 </vt:lpstr>
      <vt:lpstr>프롬프트 지니 설치와 사용하기 </vt:lpstr>
      <vt:lpstr>ChatGPT에 AIPRM설치하고 사용하기 </vt:lpstr>
      <vt:lpstr>ChatGPT를 SEO컨텐츠 생성 용도로 사용할 경우 </vt:lpstr>
      <vt:lpstr>이미지를 같이 생성할 경우</vt:lpstr>
      <vt:lpstr>이미지를 같이 생성할 경우</vt:lpstr>
      <vt:lpstr>기존 코드를 분석하고 버그및 에러 찾기 </vt:lpstr>
      <vt:lpstr>기존 코드를 분석하고 버그및 에러 찾기 </vt:lpstr>
      <vt:lpstr>기존 코드를 분석하고 버그및 에러 찾기 </vt:lpstr>
      <vt:lpstr>기존 코드를 분석하고 버그및 에러 찾기 </vt:lpstr>
      <vt:lpstr>ChatGPT로 문서화 작업을 자동화하기 </vt:lpstr>
      <vt:lpstr>ChatGPT로 문서화 작업을 자동화하기 </vt:lpstr>
      <vt:lpstr>ChatGPT로 문서화 작업을 자동화하기 </vt:lpstr>
      <vt:lpstr>ChatGPT로 문서화 작업을 자동화하기 </vt:lpstr>
      <vt:lpstr>ChatGPT로 문서화 작업을 자동화하기 </vt:lpstr>
      <vt:lpstr>삶을 자동화한 개발자 </vt:lpstr>
      <vt:lpstr>삶을 자동화한 개발자 </vt:lpstr>
      <vt:lpstr>삶을 자동화한 개발자 </vt:lpstr>
      <vt:lpstr>JSON(JavaScript Object Notation) 자동 파싱하는 코드 생성 </vt:lpstr>
      <vt:lpstr>JSON(JavaScript Object Notation) 자동 파싱하는 코드 생성 </vt:lpstr>
      <vt:lpstr>JSON(JavaScript Object Notation) 자동 파싱하는 코드 생성 </vt:lpstr>
      <vt:lpstr>JSON(JavaScript Object Notation) 자동 파싱하는 코드 생성 </vt:lpstr>
      <vt:lpstr>개발자를 귀찮게하는 정규표현식 코드 생성</vt:lpstr>
      <vt:lpstr>개발자를 귀찮게하는 정규표현식 코드 생성</vt:lpstr>
      <vt:lpstr>ChatGPT 4.0 최근 버전에는 DALL-E3도 추가되었다. </vt:lpstr>
      <vt:lpstr>ChatGPT 4.0 최근 버전에는 DALL-E3도 추가되었다. </vt:lpstr>
      <vt:lpstr>ChatGPT 4.0 최근 버전에는 DALL-E3도 추가되었다.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2장 ChatGPT 실습</dc:title>
  <dc:creator>Microsoft Office User</dc:creator>
  <cp:lastModifiedBy>student</cp:lastModifiedBy>
  <cp:revision>76</cp:revision>
  <dcterms:created xsi:type="dcterms:W3CDTF">2023-03-09T02:59:38Z</dcterms:created>
  <dcterms:modified xsi:type="dcterms:W3CDTF">2023-11-21T23:39:46Z</dcterms:modified>
</cp:coreProperties>
</file>